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6" r:id="rId2"/>
    <p:sldId id="454" r:id="rId3"/>
    <p:sldId id="259" r:id="rId4"/>
    <p:sldId id="290" r:id="rId5"/>
    <p:sldId id="377" r:id="rId6"/>
    <p:sldId id="482" r:id="rId7"/>
    <p:sldId id="369" r:id="rId8"/>
    <p:sldId id="816" r:id="rId9"/>
    <p:sldId id="371" r:id="rId10"/>
    <p:sldId id="835" r:id="rId11"/>
    <p:sldId id="483" r:id="rId12"/>
    <p:sldId id="861" r:id="rId13"/>
    <p:sldId id="862" r:id="rId14"/>
    <p:sldId id="385" r:id="rId15"/>
    <p:sldId id="386" r:id="rId16"/>
    <p:sldId id="452" r:id="rId17"/>
    <p:sldId id="399" r:id="rId18"/>
    <p:sldId id="307" r:id="rId19"/>
    <p:sldId id="293" r:id="rId20"/>
    <p:sldId id="276" r:id="rId21"/>
    <p:sldId id="492" r:id="rId22"/>
    <p:sldId id="264" r:id="rId23"/>
    <p:sldId id="299" r:id="rId24"/>
    <p:sldId id="881" r:id="rId25"/>
    <p:sldId id="882" r:id="rId26"/>
    <p:sldId id="883" r:id="rId27"/>
    <p:sldId id="884" r:id="rId28"/>
    <p:sldId id="847" r:id="rId29"/>
    <p:sldId id="848" r:id="rId30"/>
    <p:sldId id="849" r:id="rId31"/>
    <p:sldId id="877" r:id="rId32"/>
    <p:sldId id="468" r:id="rId33"/>
    <p:sldId id="495" r:id="rId34"/>
    <p:sldId id="863" r:id="rId35"/>
    <p:sldId id="886" r:id="rId36"/>
    <p:sldId id="887" r:id="rId37"/>
    <p:sldId id="888" r:id="rId38"/>
    <p:sldId id="889" r:id="rId39"/>
    <p:sldId id="850" r:id="rId40"/>
    <p:sldId id="851" r:id="rId41"/>
    <p:sldId id="890" r:id="rId42"/>
    <p:sldId id="335" r:id="rId43"/>
    <p:sldId id="296" r:id="rId44"/>
    <p:sldId id="360" r:id="rId45"/>
    <p:sldId id="283" r:id="rId46"/>
    <p:sldId id="891" r:id="rId47"/>
    <p:sldId id="301" r:id="rId48"/>
    <p:sldId id="378" r:id="rId49"/>
    <p:sldId id="498" r:id="rId50"/>
    <p:sldId id="379" r:id="rId51"/>
    <p:sldId id="806" r:id="rId52"/>
    <p:sldId id="472" r:id="rId53"/>
    <p:sldId id="773" r:id="rId54"/>
  </p:sldIdLst>
  <p:sldSz cx="12192000" cy="6858000"/>
  <p:notesSz cx="6858000" cy="9144000"/>
  <p:custDataLst>
    <p:tags r:id="rId5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03" autoAdjust="0"/>
    <p:restoredTop sz="94665"/>
  </p:normalViewPr>
  <p:slideViewPr>
    <p:cSldViewPr snapToGrid="0">
      <p:cViewPr varScale="1">
        <p:scale>
          <a:sx n="107" d="100"/>
          <a:sy n="107" d="100"/>
        </p:scale>
        <p:origin x="12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44A4FC-2798-44B1-873C-48EDEEBF39A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C52C848-9A9A-4F40-A3CF-6B4F7236B8E8}">
      <dgm:prSet/>
      <dgm:spPr/>
      <dgm:t>
        <a:bodyPr/>
        <a:lstStyle/>
        <a:p>
          <a:pPr>
            <a:lnSpc>
              <a:spcPct val="100000"/>
            </a:lnSpc>
          </a:pPr>
          <a:r>
            <a:rPr lang="en-GB" b="1" dirty="0"/>
            <a:t>Knowledge and Understanding</a:t>
          </a:r>
          <a:endParaRPr lang="en-US" dirty="0"/>
        </a:p>
      </dgm:t>
    </dgm:pt>
    <dgm:pt modelId="{AE1784CE-630E-4E54-97CC-9FDF02658810}" type="parTrans" cxnId="{85CBB7B9-2AD3-4BA0-A90E-15BCF8113D79}">
      <dgm:prSet/>
      <dgm:spPr/>
      <dgm:t>
        <a:bodyPr/>
        <a:lstStyle/>
        <a:p>
          <a:endParaRPr lang="en-US"/>
        </a:p>
      </dgm:t>
    </dgm:pt>
    <dgm:pt modelId="{2C42F4E3-0B9F-4D57-87D1-863B73090A2F}" type="sibTrans" cxnId="{85CBB7B9-2AD3-4BA0-A90E-15BCF8113D79}">
      <dgm:prSet/>
      <dgm:spPr/>
      <dgm:t>
        <a:bodyPr/>
        <a:lstStyle/>
        <a:p>
          <a:endParaRPr lang="en-US"/>
        </a:p>
      </dgm:t>
    </dgm:pt>
    <dgm:pt modelId="{327A2665-DC1C-46F2-BBE0-C12161CD7502}">
      <dgm:prSet custT="1"/>
      <dgm:spPr/>
      <dgm:t>
        <a:bodyPr/>
        <a:lstStyle/>
        <a:p>
          <a:pPr>
            <a:lnSpc>
              <a:spcPct val="100000"/>
            </a:lnSpc>
          </a:pPr>
          <a:r>
            <a:rPr lang="en-GB" sz="1700" dirty="0"/>
            <a:t>Demonstrate knowledge of the subject – based on research informed literature </a:t>
          </a:r>
          <a:endParaRPr lang="en-US" sz="1700" dirty="0"/>
        </a:p>
      </dgm:t>
    </dgm:pt>
    <dgm:pt modelId="{406FEDA6-80DD-4B8D-9D40-E34633C6EF0B}" type="parTrans" cxnId="{E83AA830-4358-4C5F-ABB2-2EE21A2963E3}">
      <dgm:prSet/>
      <dgm:spPr/>
      <dgm:t>
        <a:bodyPr/>
        <a:lstStyle/>
        <a:p>
          <a:endParaRPr lang="en-US"/>
        </a:p>
      </dgm:t>
    </dgm:pt>
    <dgm:pt modelId="{C6615304-15CA-488E-AE9E-530DD7D57DDE}" type="sibTrans" cxnId="{E83AA830-4358-4C5F-ABB2-2EE21A2963E3}">
      <dgm:prSet/>
      <dgm:spPr/>
      <dgm:t>
        <a:bodyPr/>
        <a:lstStyle/>
        <a:p>
          <a:endParaRPr lang="en-US"/>
        </a:p>
      </dgm:t>
    </dgm:pt>
    <dgm:pt modelId="{97ED433B-8F07-4565-879D-C7FB200AE830}">
      <dgm:prSet/>
      <dgm:spPr/>
      <dgm:t>
        <a:bodyPr/>
        <a:lstStyle/>
        <a:p>
          <a:pPr>
            <a:lnSpc>
              <a:spcPct val="100000"/>
            </a:lnSpc>
          </a:pPr>
          <a:r>
            <a:rPr lang="en-GB" b="1" u="sng" dirty="0"/>
            <a:t>USE</a:t>
          </a:r>
          <a:r>
            <a:rPr lang="en-GB" b="1" dirty="0"/>
            <a:t> of research/literature</a:t>
          </a:r>
          <a:endParaRPr lang="en-US" dirty="0"/>
        </a:p>
      </dgm:t>
    </dgm:pt>
    <dgm:pt modelId="{38792D41-AA10-4D28-B49F-D26E3E04BACA}" type="parTrans" cxnId="{3105A767-D854-4535-90A2-06CA13BA906C}">
      <dgm:prSet/>
      <dgm:spPr/>
      <dgm:t>
        <a:bodyPr/>
        <a:lstStyle/>
        <a:p>
          <a:endParaRPr lang="en-US"/>
        </a:p>
      </dgm:t>
    </dgm:pt>
    <dgm:pt modelId="{704E4A8D-C614-4758-9F11-6E528C49ABD4}" type="sibTrans" cxnId="{3105A767-D854-4535-90A2-06CA13BA906C}">
      <dgm:prSet/>
      <dgm:spPr/>
      <dgm:t>
        <a:bodyPr/>
        <a:lstStyle/>
        <a:p>
          <a:endParaRPr lang="en-US"/>
        </a:p>
      </dgm:t>
    </dgm:pt>
    <dgm:pt modelId="{3CB52A38-EF80-4353-86C4-04A22BDF65D0}">
      <dgm:prSet custT="1"/>
      <dgm:spPr/>
      <dgm:t>
        <a:bodyPr/>
        <a:lstStyle/>
        <a:p>
          <a:pPr>
            <a:lnSpc>
              <a:spcPct val="100000"/>
            </a:lnSpc>
          </a:pPr>
          <a:r>
            <a:rPr lang="en-GB" sz="1700" dirty="0"/>
            <a:t>Evidence of a variety of sources (</a:t>
          </a:r>
          <a:r>
            <a:rPr lang="en-GB" sz="1700"/>
            <a:t>referencing) used to support and develop your argument</a:t>
          </a:r>
          <a:endParaRPr lang="en-US" sz="1700" dirty="0"/>
        </a:p>
      </dgm:t>
    </dgm:pt>
    <dgm:pt modelId="{3E41281B-44C2-4C3D-9EE7-F5FAB1906578}" type="parTrans" cxnId="{0163FDBE-A637-4E11-87BF-802A82E86E52}">
      <dgm:prSet/>
      <dgm:spPr/>
      <dgm:t>
        <a:bodyPr/>
        <a:lstStyle/>
        <a:p>
          <a:endParaRPr lang="en-US"/>
        </a:p>
      </dgm:t>
    </dgm:pt>
    <dgm:pt modelId="{A67D1BF1-0423-494A-837E-2022F09D95B7}" type="sibTrans" cxnId="{0163FDBE-A637-4E11-87BF-802A82E86E52}">
      <dgm:prSet/>
      <dgm:spPr/>
      <dgm:t>
        <a:bodyPr/>
        <a:lstStyle/>
        <a:p>
          <a:endParaRPr lang="en-US"/>
        </a:p>
      </dgm:t>
    </dgm:pt>
    <dgm:pt modelId="{F5A5DDA7-2A33-4B4B-B298-D84C2FAB45A1}">
      <dgm:prSet/>
      <dgm:spPr/>
      <dgm:t>
        <a:bodyPr/>
        <a:lstStyle/>
        <a:p>
          <a:pPr>
            <a:lnSpc>
              <a:spcPct val="100000"/>
            </a:lnSpc>
          </a:pPr>
          <a:r>
            <a:rPr lang="en-GB" b="1"/>
            <a:t>Cognitive/Intellectual Skills: CRITICAL THINKING</a:t>
          </a:r>
          <a:endParaRPr lang="en-US"/>
        </a:p>
      </dgm:t>
    </dgm:pt>
    <dgm:pt modelId="{A3BB31AC-044A-410E-80F5-C755F1235474}" type="parTrans" cxnId="{984401F9-C0A7-43AF-9A8D-BF6B6A9E3AE6}">
      <dgm:prSet/>
      <dgm:spPr/>
      <dgm:t>
        <a:bodyPr/>
        <a:lstStyle/>
        <a:p>
          <a:endParaRPr lang="en-US"/>
        </a:p>
      </dgm:t>
    </dgm:pt>
    <dgm:pt modelId="{3FC8057B-D369-45C8-91B6-378BEF2F1D2A}" type="sibTrans" cxnId="{984401F9-C0A7-43AF-9A8D-BF6B6A9E3AE6}">
      <dgm:prSet/>
      <dgm:spPr/>
      <dgm:t>
        <a:bodyPr/>
        <a:lstStyle/>
        <a:p>
          <a:endParaRPr lang="en-US"/>
        </a:p>
      </dgm:t>
    </dgm:pt>
    <dgm:pt modelId="{D94FB84E-D110-4BB7-939B-ACD901881AEB}">
      <dgm:prSet custT="1"/>
      <dgm:spPr/>
      <dgm:t>
        <a:bodyPr/>
        <a:lstStyle/>
        <a:p>
          <a:pPr>
            <a:lnSpc>
              <a:spcPct val="100000"/>
            </a:lnSpc>
          </a:pPr>
          <a:r>
            <a:rPr lang="en-GB" sz="1700" dirty="0"/>
            <a:t>Evidence of analysis and evaluation of information. (Going beyond describing information).</a:t>
          </a:r>
          <a:endParaRPr lang="en-US" sz="1700" dirty="0"/>
        </a:p>
      </dgm:t>
    </dgm:pt>
    <dgm:pt modelId="{91FAD93B-7B00-47A3-AD0F-48E9C3569E65}" type="parTrans" cxnId="{83AC5275-1A79-4335-9D81-BD008A642523}">
      <dgm:prSet/>
      <dgm:spPr/>
      <dgm:t>
        <a:bodyPr/>
        <a:lstStyle/>
        <a:p>
          <a:endParaRPr lang="en-US"/>
        </a:p>
      </dgm:t>
    </dgm:pt>
    <dgm:pt modelId="{9F10B42B-E819-4102-8B00-EBA2EB1B9F14}" type="sibTrans" cxnId="{83AC5275-1A79-4335-9D81-BD008A642523}">
      <dgm:prSet/>
      <dgm:spPr/>
      <dgm:t>
        <a:bodyPr/>
        <a:lstStyle/>
        <a:p>
          <a:endParaRPr lang="en-US"/>
        </a:p>
      </dgm:t>
    </dgm:pt>
    <dgm:pt modelId="{A0CC1556-5775-487F-AC46-010520DA09DA}">
      <dgm:prSet/>
      <dgm:spPr/>
      <dgm:t>
        <a:bodyPr/>
        <a:lstStyle/>
        <a:p>
          <a:pPr>
            <a:lnSpc>
              <a:spcPct val="100000"/>
            </a:lnSpc>
          </a:pPr>
          <a:r>
            <a:rPr lang="en-GB" b="1"/>
            <a:t>Communication and Presentation</a:t>
          </a:r>
          <a:endParaRPr lang="en-US"/>
        </a:p>
      </dgm:t>
    </dgm:pt>
    <dgm:pt modelId="{713EAEBF-9BB5-4093-8EA7-D3D19AD4FFFD}" type="parTrans" cxnId="{2B9CD4EA-A189-48BD-9EF4-9D7110AD0116}">
      <dgm:prSet/>
      <dgm:spPr/>
      <dgm:t>
        <a:bodyPr/>
        <a:lstStyle/>
        <a:p>
          <a:endParaRPr lang="en-US"/>
        </a:p>
      </dgm:t>
    </dgm:pt>
    <dgm:pt modelId="{C21859B0-6045-45EC-9C76-14406AF02BA1}" type="sibTrans" cxnId="{2B9CD4EA-A189-48BD-9EF4-9D7110AD0116}">
      <dgm:prSet/>
      <dgm:spPr/>
      <dgm:t>
        <a:bodyPr/>
        <a:lstStyle/>
        <a:p>
          <a:endParaRPr lang="en-US"/>
        </a:p>
      </dgm:t>
    </dgm:pt>
    <dgm:pt modelId="{F700A3D6-51E5-44A9-9ED6-A1C58507387B}">
      <dgm:prSet custT="1"/>
      <dgm:spPr/>
      <dgm:t>
        <a:bodyPr/>
        <a:lstStyle/>
        <a:p>
          <a:pPr>
            <a:lnSpc>
              <a:spcPct val="100000"/>
            </a:lnSpc>
          </a:pPr>
          <a:r>
            <a:rPr lang="en-GB" sz="1700" dirty="0"/>
            <a:t>Referencing/structure/formal language</a:t>
          </a:r>
          <a:endParaRPr lang="en-US" sz="1700" dirty="0"/>
        </a:p>
      </dgm:t>
    </dgm:pt>
    <dgm:pt modelId="{CEC35CE6-F757-46D0-8053-D6D9E980B63F}" type="parTrans" cxnId="{E0C2AB42-3B4B-44A6-981E-29DF14EBCA4E}">
      <dgm:prSet/>
      <dgm:spPr/>
      <dgm:t>
        <a:bodyPr/>
        <a:lstStyle/>
        <a:p>
          <a:endParaRPr lang="en-US"/>
        </a:p>
      </dgm:t>
    </dgm:pt>
    <dgm:pt modelId="{6A302816-706A-4539-8727-1E08D7091375}" type="sibTrans" cxnId="{E0C2AB42-3B4B-44A6-981E-29DF14EBCA4E}">
      <dgm:prSet/>
      <dgm:spPr/>
      <dgm:t>
        <a:bodyPr/>
        <a:lstStyle/>
        <a:p>
          <a:endParaRPr lang="en-US"/>
        </a:p>
      </dgm:t>
    </dgm:pt>
    <dgm:pt modelId="{4B5E3141-B1D0-4E40-BA2F-86664C1CC04C}" type="pres">
      <dgm:prSet presAssocID="{BA44A4FC-2798-44B1-873C-48EDEEBF39AE}" presName="root" presStyleCnt="0">
        <dgm:presLayoutVars>
          <dgm:dir/>
          <dgm:resizeHandles val="exact"/>
        </dgm:presLayoutVars>
      </dgm:prSet>
      <dgm:spPr/>
    </dgm:pt>
    <dgm:pt modelId="{CC981DF9-F4B6-476D-A49D-3365C72396EF}" type="pres">
      <dgm:prSet presAssocID="{AC52C848-9A9A-4F40-A3CF-6B4F7236B8E8}" presName="compNode" presStyleCnt="0"/>
      <dgm:spPr/>
    </dgm:pt>
    <dgm:pt modelId="{D7A0B563-EAF0-4BDC-A1BC-05A20EBD9AB5}" type="pres">
      <dgm:prSet presAssocID="{AC52C848-9A9A-4F40-A3CF-6B4F7236B8E8}" presName="bgRect" presStyleLbl="bgShp" presStyleIdx="0" presStyleCnt="4"/>
      <dgm:spPr/>
    </dgm:pt>
    <dgm:pt modelId="{2F34C489-13A8-45EC-8271-55F1C761903C}" type="pres">
      <dgm:prSet presAssocID="{AC52C848-9A9A-4F40-A3CF-6B4F7236B8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11FA4D1A-DDBA-4E28-B14A-37989BBF60CB}" type="pres">
      <dgm:prSet presAssocID="{AC52C848-9A9A-4F40-A3CF-6B4F7236B8E8}" presName="spaceRect" presStyleCnt="0"/>
      <dgm:spPr/>
    </dgm:pt>
    <dgm:pt modelId="{BB22D87A-305C-4B8E-B31A-6D2E8F0906F3}" type="pres">
      <dgm:prSet presAssocID="{AC52C848-9A9A-4F40-A3CF-6B4F7236B8E8}" presName="parTx" presStyleLbl="revTx" presStyleIdx="0" presStyleCnt="8">
        <dgm:presLayoutVars>
          <dgm:chMax val="0"/>
          <dgm:chPref val="0"/>
        </dgm:presLayoutVars>
      </dgm:prSet>
      <dgm:spPr/>
    </dgm:pt>
    <dgm:pt modelId="{515755C2-340F-4087-9E3A-97FD54FAAD8F}" type="pres">
      <dgm:prSet presAssocID="{AC52C848-9A9A-4F40-A3CF-6B4F7236B8E8}" presName="desTx" presStyleLbl="revTx" presStyleIdx="1" presStyleCnt="8">
        <dgm:presLayoutVars/>
      </dgm:prSet>
      <dgm:spPr/>
    </dgm:pt>
    <dgm:pt modelId="{061ECC8D-0415-4AA1-9675-B4547E7339BE}" type="pres">
      <dgm:prSet presAssocID="{2C42F4E3-0B9F-4D57-87D1-863B73090A2F}" presName="sibTrans" presStyleCnt="0"/>
      <dgm:spPr/>
    </dgm:pt>
    <dgm:pt modelId="{76C762A4-7269-4C71-8554-A92A85E30D20}" type="pres">
      <dgm:prSet presAssocID="{97ED433B-8F07-4565-879D-C7FB200AE830}" presName="compNode" presStyleCnt="0"/>
      <dgm:spPr/>
    </dgm:pt>
    <dgm:pt modelId="{2CD85EB5-1713-4C85-B7A6-BFB79BBD03A1}" type="pres">
      <dgm:prSet presAssocID="{97ED433B-8F07-4565-879D-C7FB200AE830}" presName="bgRect" presStyleLbl="bgShp" presStyleIdx="1" presStyleCnt="4"/>
      <dgm:spPr/>
    </dgm:pt>
    <dgm:pt modelId="{F1E5CF0B-13AE-454F-AEA2-7341FE3AF1F6}" type="pres">
      <dgm:prSet presAssocID="{97ED433B-8F07-4565-879D-C7FB200AE83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1976FAA8-5622-413E-9CDB-CFD3756B9D1B}" type="pres">
      <dgm:prSet presAssocID="{97ED433B-8F07-4565-879D-C7FB200AE830}" presName="spaceRect" presStyleCnt="0"/>
      <dgm:spPr/>
    </dgm:pt>
    <dgm:pt modelId="{4AFC3372-A86D-4142-B574-F5AF78F8E77A}" type="pres">
      <dgm:prSet presAssocID="{97ED433B-8F07-4565-879D-C7FB200AE830}" presName="parTx" presStyleLbl="revTx" presStyleIdx="2" presStyleCnt="8">
        <dgm:presLayoutVars>
          <dgm:chMax val="0"/>
          <dgm:chPref val="0"/>
        </dgm:presLayoutVars>
      </dgm:prSet>
      <dgm:spPr/>
    </dgm:pt>
    <dgm:pt modelId="{98E95529-412D-414D-950A-4356D9C45E4C}" type="pres">
      <dgm:prSet presAssocID="{97ED433B-8F07-4565-879D-C7FB200AE830}" presName="desTx" presStyleLbl="revTx" presStyleIdx="3" presStyleCnt="8">
        <dgm:presLayoutVars/>
      </dgm:prSet>
      <dgm:spPr/>
    </dgm:pt>
    <dgm:pt modelId="{4B3155B4-AF2B-40D6-B395-71869F560175}" type="pres">
      <dgm:prSet presAssocID="{704E4A8D-C614-4758-9F11-6E528C49ABD4}" presName="sibTrans" presStyleCnt="0"/>
      <dgm:spPr/>
    </dgm:pt>
    <dgm:pt modelId="{FAD91B11-FBB5-4B27-966C-6501A143E05B}" type="pres">
      <dgm:prSet presAssocID="{F5A5DDA7-2A33-4B4B-B298-D84C2FAB45A1}" presName="compNode" presStyleCnt="0"/>
      <dgm:spPr/>
    </dgm:pt>
    <dgm:pt modelId="{7F5ADCCD-794C-4479-9994-7974CC8C744B}" type="pres">
      <dgm:prSet presAssocID="{F5A5DDA7-2A33-4B4B-B298-D84C2FAB45A1}" presName="bgRect" presStyleLbl="bgShp" presStyleIdx="2" presStyleCnt="4"/>
      <dgm:spPr/>
    </dgm:pt>
    <dgm:pt modelId="{DE19AE64-1BE5-4D4C-828C-A87496AAA11F}" type="pres">
      <dgm:prSet presAssocID="{F5A5DDA7-2A33-4B4B-B298-D84C2FAB45A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A9174952-CCEE-4413-880A-357D75A5DC99}" type="pres">
      <dgm:prSet presAssocID="{F5A5DDA7-2A33-4B4B-B298-D84C2FAB45A1}" presName="spaceRect" presStyleCnt="0"/>
      <dgm:spPr/>
    </dgm:pt>
    <dgm:pt modelId="{72DC147D-6215-416C-A8FC-F7A671A95F86}" type="pres">
      <dgm:prSet presAssocID="{F5A5DDA7-2A33-4B4B-B298-D84C2FAB45A1}" presName="parTx" presStyleLbl="revTx" presStyleIdx="4" presStyleCnt="8">
        <dgm:presLayoutVars>
          <dgm:chMax val="0"/>
          <dgm:chPref val="0"/>
        </dgm:presLayoutVars>
      </dgm:prSet>
      <dgm:spPr/>
    </dgm:pt>
    <dgm:pt modelId="{D94240A1-BD5B-4B62-842D-2A63C12449A3}" type="pres">
      <dgm:prSet presAssocID="{F5A5DDA7-2A33-4B4B-B298-D84C2FAB45A1}" presName="desTx" presStyleLbl="revTx" presStyleIdx="5" presStyleCnt="8">
        <dgm:presLayoutVars/>
      </dgm:prSet>
      <dgm:spPr/>
    </dgm:pt>
    <dgm:pt modelId="{D40D712D-22AD-4C62-98F0-142096DB8313}" type="pres">
      <dgm:prSet presAssocID="{3FC8057B-D369-45C8-91B6-378BEF2F1D2A}" presName="sibTrans" presStyleCnt="0"/>
      <dgm:spPr/>
    </dgm:pt>
    <dgm:pt modelId="{4D39B49F-1B21-40A1-A082-517CC4CBFBB5}" type="pres">
      <dgm:prSet presAssocID="{A0CC1556-5775-487F-AC46-010520DA09DA}" presName="compNode" presStyleCnt="0"/>
      <dgm:spPr/>
    </dgm:pt>
    <dgm:pt modelId="{39BA7A35-27D3-41CC-9332-E3FB2D758536}" type="pres">
      <dgm:prSet presAssocID="{A0CC1556-5775-487F-AC46-010520DA09DA}" presName="bgRect" presStyleLbl="bgShp" presStyleIdx="3" presStyleCnt="4" custLinFactNeighborX="-1023" custLinFactNeighborY="430"/>
      <dgm:spPr/>
    </dgm:pt>
    <dgm:pt modelId="{EA21E5C6-8D0F-4574-A22B-B207BD6274E7}" type="pres">
      <dgm:prSet presAssocID="{A0CC1556-5775-487F-AC46-010520DA09D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322D9A8F-F995-4CAB-B5BD-7A39C480A912}" type="pres">
      <dgm:prSet presAssocID="{A0CC1556-5775-487F-AC46-010520DA09DA}" presName="spaceRect" presStyleCnt="0"/>
      <dgm:spPr/>
    </dgm:pt>
    <dgm:pt modelId="{FF265163-9832-407C-A977-9950D23998D1}" type="pres">
      <dgm:prSet presAssocID="{A0CC1556-5775-487F-AC46-010520DA09DA}" presName="parTx" presStyleLbl="revTx" presStyleIdx="6" presStyleCnt="8">
        <dgm:presLayoutVars>
          <dgm:chMax val="0"/>
          <dgm:chPref val="0"/>
        </dgm:presLayoutVars>
      </dgm:prSet>
      <dgm:spPr/>
    </dgm:pt>
    <dgm:pt modelId="{719894C9-0143-43BE-9E65-209122547D6F}" type="pres">
      <dgm:prSet presAssocID="{A0CC1556-5775-487F-AC46-010520DA09DA}" presName="desTx" presStyleLbl="revTx" presStyleIdx="7" presStyleCnt="8">
        <dgm:presLayoutVars/>
      </dgm:prSet>
      <dgm:spPr/>
    </dgm:pt>
  </dgm:ptLst>
  <dgm:cxnLst>
    <dgm:cxn modelId="{E83AA830-4358-4C5F-ABB2-2EE21A2963E3}" srcId="{AC52C848-9A9A-4F40-A3CF-6B4F7236B8E8}" destId="{327A2665-DC1C-46F2-BBE0-C12161CD7502}" srcOrd="0" destOrd="0" parTransId="{406FEDA6-80DD-4B8D-9D40-E34633C6EF0B}" sibTransId="{C6615304-15CA-488E-AE9E-530DD7D57DDE}"/>
    <dgm:cxn modelId="{E0C2AB42-3B4B-44A6-981E-29DF14EBCA4E}" srcId="{A0CC1556-5775-487F-AC46-010520DA09DA}" destId="{F700A3D6-51E5-44A9-9ED6-A1C58507387B}" srcOrd="0" destOrd="0" parTransId="{CEC35CE6-F757-46D0-8053-D6D9E980B63F}" sibTransId="{6A302816-706A-4539-8727-1E08D7091375}"/>
    <dgm:cxn modelId="{3E9A9253-A66A-4779-82F1-511F7E35FAC6}" type="presOf" srcId="{3CB52A38-EF80-4353-86C4-04A22BDF65D0}" destId="{98E95529-412D-414D-950A-4356D9C45E4C}" srcOrd="0" destOrd="0" presId="urn:microsoft.com/office/officeart/2018/2/layout/IconVerticalSolidList"/>
    <dgm:cxn modelId="{3105A767-D854-4535-90A2-06CA13BA906C}" srcId="{BA44A4FC-2798-44B1-873C-48EDEEBF39AE}" destId="{97ED433B-8F07-4565-879D-C7FB200AE830}" srcOrd="1" destOrd="0" parTransId="{38792D41-AA10-4D28-B49F-D26E3E04BACA}" sibTransId="{704E4A8D-C614-4758-9F11-6E528C49ABD4}"/>
    <dgm:cxn modelId="{D7E5EF6C-7604-4C97-AD14-85DB146DB33E}" type="presOf" srcId="{D94FB84E-D110-4BB7-939B-ACD901881AEB}" destId="{D94240A1-BD5B-4B62-842D-2A63C12449A3}" srcOrd="0" destOrd="0" presId="urn:microsoft.com/office/officeart/2018/2/layout/IconVerticalSolidList"/>
    <dgm:cxn modelId="{60D7A670-59C6-4D24-B63E-1F6600063D2F}" type="presOf" srcId="{BA44A4FC-2798-44B1-873C-48EDEEBF39AE}" destId="{4B5E3141-B1D0-4E40-BA2F-86664C1CC04C}" srcOrd="0" destOrd="0" presId="urn:microsoft.com/office/officeart/2018/2/layout/IconVerticalSolidList"/>
    <dgm:cxn modelId="{83AC5275-1A79-4335-9D81-BD008A642523}" srcId="{F5A5DDA7-2A33-4B4B-B298-D84C2FAB45A1}" destId="{D94FB84E-D110-4BB7-939B-ACD901881AEB}" srcOrd="0" destOrd="0" parTransId="{91FAD93B-7B00-47A3-AD0F-48E9C3569E65}" sibTransId="{9F10B42B-E819-4102-8B00-EBA2EB1B9F14}"/>
    <dgm:cxn modelId="{40B94788-30FB-427F-ADA2-11FC10DEB624}" type="presOf" srcId="{327A2665-DC1C-46F2-BBE0-C12161CD7502}" destId="{515755C2-340F-4087-9E3A-97FD54FAAD8F}" srcOrd="0" destOrd="0" presId="urn:microsoft.com/office/officeart/2018/2/layout/IconVerticalSolidList"/>
    <dgm:cxn modelId="{AB26D9B0-18A6-4631-8BE1-C27C753D60C1}" type="presOf" srcId="{F700A3D6-51E5-44A9-9ED6-A1C58507387B}" destId="{719894C9-0143-43BE-9E65-209122547D6F}" srcOrd="0" destOrd="0" presId="urn:microsoft.com/office/officeart/2018/2/layout/IconVerticalSolidList"/>
    <dgm:cxn modelId="{85CBB7B9-2AD3-4BA0-A90E-15BCF8113D79}" srcId="{BA44A4FC-2798-44B1-873C-48EDEEBF39AE}" destId="{AC52C848-9A9A-4F40-A3CF-6B4F7236B8E8}" srcOrd="0" destOrd="0" parTransId="{AE1784CE-630E-4E54-97CC-9FDF02658810}" sibTransId="{2C42F4E3-0B9F-4D57-87D1-863B73090A2F}"/>
    <dgm:cxn modelId="{0163FDBE-A637-4E11-87BF-802A82E86E52}" srcId="{97ED433B-8F07-4565-879D-C7FB200AE830}" destId="{3CB52A38-EF80-4353-86C4-04A22BDF65D0}" srcOrd="0" destOrd="0" parTransId="{3E41281B-44C2-4C3D-9EE7-F5FAB1906578}" sibTransId="{A67D1BF1-0423-494A-837E-2022F09D95B7}"/>
    <dgm:cxn modelId="{A34B45D9-D690-46A7-9242-927F8702C867}" type="presOf" srcId="{F5A5DDA7-2A33-4B4B-B298-D84C2FAB45A1}" destId="{72DC147D-6215-416C-A8FC-F7A671A95F86}" srcOrd="0" destOrd="0" presId="urn:microsoft.com/office/officeart/2018/2/layout/IconVerticalSolidList"/>
    <dgm:cxn modelId="{A5706BE3-85EA-49A6-9F38-F942082A8C22}" type="presOf" srcId="{A0CC1556-5775-487F-AC46-010520DA09DA}" destId="{FF265163-9832-407C-A977-9950D23998D1}" srcOrd="0" destOrd="0" presId="urn:microsoft.com/office/officeart/2018/2/layout/IconVerticalSolidList"/>
    <dgm:cxn modelId="{2B9CD4EA-A189-48BD-9EF4-9D7110AD0116}" srcId="{BA44A4FC-2798-44B1-873C-48EDEEBF39AE}" destId="{A0CC1556-5775-487F-AC46-010520DA09DA}" srcOrd="3" destOrd="0" parTransId="{713EAEBF-9BB5-4093-8EA7-D3D19AD4FFFD}" sibTransId="{C21859B0-6045-45EC-9C76-14406AF02BA1}"/>
    <dgm:cxn modelId="{5D0122EF-853D-477E-80F4-1B390DE3A569}" type="presOf" srcId="{AC52C848-9A9A-4F40-A3CF-6B4F7236B8E8}" destId="{BB22D87A-305C-4B8E-B31A-6D2E8F0906F3}" srcOrd="0" destOrd="0" presId="urn:microsoft.com/office/officeart/2018/2/layout/IconVerticalSolidList"/>
    <dgm:cxn modelId="{B6208AF5-DE40-472C-A375-06936CDE5A2F}" type="presOf" srcId="{97ED433B-8F07-4565-879D-C7FB200AE830}" destId="{4AFC3372-A86D-4142-B574-F5AF78F8E77A}" srcOrd="0" destOrd="0" presId="urn:microsoft.com/office/officeart/2018/2/layout/IconVerticalSolidList"/>
    <dgm:cxn modelId="{984401F9-C0A7-43AF-9A8D-BF6B6A9E3AE6}" srcId="{BA44A4FC-2798-44B1-873C-48EDEEBF39AE}" destId="{F5A5DDA7-2A33-4B4B-B298-D84C2FAB45A1}" srcOrd="2" destOrd="0" parTransId="{A3BB31AC-044A-410E-80F5-C755F1235474}" sibTransId="{3FC8057B-D369-45C8-91B6-378BEF2F1D2A}"/>
    <dgm:cxn modelId="{ED7BBDF6-5322-45B3-9F00-5BDC728376A7}" type="presParOf" srcId="{4B5E3141-B1D0-4E40-BA2F-86664C1CC04C}" destId="{CC981DF9-F4B6-476D-A49D-3365C72396EF}" srcOrd="0" destOrd="0" presId="urn:microsoft.com/office/officeart/2018/2/layout/IconVerticalSolidList"/>
    <dgm:cxn modelId="{EBE15CA0-5C38-40EE-B5EB-847E23F9EC09}" type="presParOf" srcId="{CC981DF9-F4B6-476D-A49D-3365C72396EF}" destId="{D7A0B563-EAF0-4BDC-A1BC-05A20EBD9AB5}" srcOrd="0" destOrd="0" presId="urn:microsoft.com/office/officeart/2018/2/layout/IconVerticalSolidList"/>
    <dgm:cxn modelId="{20363AC7-8B58-4E30-A642-C28A7D5F0665}" type="presParOf" srcId="{CC981DF9-F4B6-476D-A49D-3365C72396EF}" destId="{2F34C489-13A8-45EC-8271-55F1C761903C}" srcOrd="1" destOrd="0" presId="urn:microsoft.com/office/officeart/2018/2/layout/IconVerticalSolidList"/>
    <dgm:cxn modelId="{CEBF3862-FA2C-43C4-BC18-275F703830D1}" type="presParOf" srcId="{CC981DF9-F4B6-476D-A49D-3365C72396EF}" destId="{11FA4D1A-DDBA-4E28-B14A-37989BBF60CB}" srcOrd="2" destOrd="0" presId="urn:microsoft.com/office/officeart/2018/2/layout/IconVerticalSolidList"/>
    <dgm:cxn modelId="{719523D0-5D21-4503-A580-78E9B01611F5}" type="presParOf" srcId="{CC981DF9-F4B6-476D-A49D-3365C72396EF}" destId="{BB22D87A-305C-4B8E-B31A-6D2E8F0906F3}" srcOrd="3" destOrd="0" presId="urn:microsoft.com/office/officeart/2018/2/layout/IconVerticalSolidList"/>
    <dgm:cxn modelId="{B6FDFCA2-3ECE-437B-A0A8-7FD6B33FF50A}" type="presParOf" srcId="{CC981DF9-F4B6-476D-A49D-3365C72396EF}" destId="{515755C2-340F-4087-9E3A-97FD54FAAD8F}" srcOrd="4" destOrd="0" presId="urn:microsoft.com/office/officeart/2018/2/layout/IconVerticalSolidList"/>
    <dgm:cxn modelId="{67D1C1D3-720F-472F-A037-22F0977C1B81}" type="presParOf" srcId="{4B5E3141-B1D0-4E40-BA2F-86664C1CC04C}" destId="{061ECC8D-0415-4AA1-9675-B4547E7339BE}" srcOrd="1" destOrd="0" presId="urn:microsoft.com/office/officeart/2018/2/layout/IconVerticalSolidList"/>
    <dgm:cxn modelId="{F9ED63BA-A3F1-420B-9145-3AACBD2F28D2}" type="presParOf" srcId="{4B5E3141-B1D0-4E40-BA2F-86664C1CC04C}" destId="{76C762A4-7269-4C71-8554-A92A85E30D20}" srcOrd="2" destOrd="0" presId="urn:microsoft.com/office/officeart/2018/2/layout/IconVerticalSolidList"/>
    <dgm:cxn modelId="{35385941-4A96-40DD-BCEC-E99019CE6A9C}" type="presParOf" srcId="{76C762A4-7269-4C71-8554-A92A85E30D20}" destId="{2CD85EB5-1713-4C85-B7A6-BFB79BBD03A1}" srcOrd="0" destOrd="0" presId="urn:microsoft.com/office/officeart/2018/2/layout/IconVerticalSolidList"/>
    <dgm:cxn modelId="{3F7E0F49-781E-486D-98A3-7D49FF723E9D}" type="presParOf" srcId="{76C762A4-7269-4C71-8554-A92A85E30D20}" destId="{F1E5CF0B-13AE-454F-AEA2-7341FE3AF1F6}" srcOrd="1" destOrd="0" presId="urn:microsoft.com/office/officeart/2018/2/layout/IconVerticalSolidList"/>
    <dgm:cxn modelId="{25763AA5-7A14-4003-81A3-B28964DD7829}" type="presParOf" srcId="{76C762A4-7269-4C71-8554-A92A85E30D20}" destId="{1976FAA8-5622-413E-9CDB-CFD3756B9D1B}" srcOrd="2" destOrd="0" presId="urn:microsoft.com/office/officeart/2018/2/layout/IconVerticalSolidList"/>
    <dgm:cxn modelId="{4BD6732D-7CEE-4BDD-8E50-FA91A1ABD96A}" type="presParOf" srcId="{76C762A4-7269-4C71-8554-A92A85E30D20}" destId="{4AFC3372-A86D-4142-B574-F5AF78F8E77A}" srcOrd="3" destOrd="0" presId="urn:microsoft.com/office/officeart/2018/2/layout/IconVerticalSolidList"/>
    <dgm:cxn modelId="{B2DB7380-0A3F-4C29-B20A-ADEDE7E12B5A}" type="presParOf" srcId="{76C762A4-7269-4C71-8554-A92A85E30D20}" destId="{98E95529-412D-414D-950A-4356D9C45E4C}" srcOrd="4" destOrd="0" presId="urn:microsoft.com/office/officeart/2018/2/layout/IconVerticalSolidList"/>
    <dgm:cxn modelId="{8846C3AE-1D9C-49F2-90F6-22BA7898244A}" type="presParOf" srcId="{4B5E3141-B1D0-4E40-BA2F-86664C1CC04C}" destId="{4B3155B4-AF2B-40D6-B395-71869F560175}" srcOrd="3" destOrd="0" presId="urn:microsoft.com/office/officeart/2018/2/layout/IconVerticalSolidList"/>
    <dgm:cxn modelId="{3C1F79E2-3C6E-4ED6-9E4E-BD802A3E8071}" type="presParOf" srcId="{4B5E3141-B1D0-4E40-BA2F-86664C1CC04C}" destId="{FAD91B11-FBB5-4B27-966C-6501A143E05B}" srcOrd="4" destOrd="0" presId="urn:microsoft.com/office/officeart/2018/2/layout/IconVerticalSolidList"/>
    <dgm:cxn modelId="{E0E6EDF2-2F18-414B-9E2D-855E79108C78}" type="presParOf" srcId="{FAD91B11-FBB5-4B27-966C-6501A143E05B}" destId="{7F5ADCCD-794C-4479-9994-7974CC8C744B}" srcOrd="0" destOrd="0" presId="urn:microsoft.com/office/officeart/2018/2/layout/IconVerticalSolidList"/>
    <dgm:cxn modelId="{E602B404-3E5D-46D4-A32E-F9B7E90E4BF2}" type="presParOf" srcId="{FAD91B11-FBB5-4B27-966C-6501A143E05B}" destId="{DE19AE64-1BE5-4D4C-828C-A87496AAA11F}" srcOrd="1" destOrd="0" presId="urn:microsoft.com/office/officeart/2018/2/layout/IconVerticalSolidList"/>
    <dgm:cxn modelId="{8A5B56F7-901D-4E9F-8ECD-E85947E55B9E}" type="presParOf" srcId="{FAD91B11-FBB5-4B27-966C-6501A143E05B}" destId="{A9174952-CCEE-4413-880A-357D75A5DC99}" srcOrd="2" destOrd="0" presId="urn:microsoft.com/office/officeart/2018/2/layout/IconVerticalSolidList"/>
    <dgm:cxn modelId="{703574DF-EA28-494A-AE91-4D02A3A787AC}" type="presParOf" srcId="{FAD91B11-FBB5-4B27-966C-6501A143E05B}" destId="{72DC147D-6215-416C-A8FC-F7A671A95F86}" srcOrd="3" destOrd="0" presId="urn:microsoft.com/office/officeart/2018/2/layout/IconVerticalSolidList"/>
    <dgm:cxn modelId="{F8434681-E980-472B-B537-B768E4508342}" type="presParOf" srcId="{FAD91B11-FBB5-4B27-966C-6501A143E05B}" destId="{D94240A1-BD5B-4B62-842D-2A63C12449A3}" srcOrd="4" destOrd="0" presId="urn:microsoft.com/office/officeart/2018/2/layout/IconVerticalSolidList"/>
    <dgm:cxn modelId="{FBB09A41-3762-4970-ACB6-33B29A1766D4}" type="presParOf" srcId="{4B5E3141-B1D0-4E40-BA2F-86664C1CC04C}" destId="{D40D712D-22AD-4C62-98F0-142096DB8313}" srcOrd="5" destOrd="0" presId="urn:microsoft.com/office/officeart/2018/2/layout/IconVerticalSolidList"/>
    <dgm:cxn modelId="{184C02A6-EEED-44C9-B8CB-CB1D913C80A2}" type="presParOf" srcId="{4B5E3141-B1D0-4E40-BA2F-86664C1CC04C}" destId="{4D39B49F-1B21-40A1-A082-517CC4CBFBB5}" srcOrd="6" destOrd="0" presId="urn:microsoft.com/office/officeart/2018/2/layout/IconVerticalSolidList"/>
    <dgm:cxn modelId="{42072D68-00F1-4584-8C97-EAFC8FAA5D28}" type="presParOf" srcId="{4D39B49F-1B21-40A1-A082-517CC4CBFBB5}" destId="{39BA7A35-27D3-41CC-9332-E3FB2D758536}" srcOrd="0" destOrd="0" presId="urn:microsoft.com/office/officeart/2018/2/layout/IconVerticalSolidList"/>
    <dgm:cxn modelId="{C2027CE2-91A5-4400-A5C6-AA309CD69C0B}" type="presParOf" srcId="{4D39B49F-1B21-40A1-A082-517CC4CBFBB5}" destId="{EA21E5C6-8D0F-4574-A22B-B207BD6274E7}" srcOrd="1" destOrd="0" presId="urn:microsoft.com/office/officeart/2018/2/layout/IconVerticalSolidList"/>
    <dgm:cxn modelId="{F0EF6340-F682-4BBF-B994-FB27F41AAA06}" type="presParOf" srcId="{4D39B49F-1B21-40A1-A082-517CC4CBFBB5}" destId="{322D9A8F-F995-4CAB-B5BD-7A39C480A912}" srcOrd="2" destOrd="0" presId="urn:microsoft.com/office/officeart/2018/2/layout/IconVerticalSolidList"/>
    <dgm:cxn modelId="{5EEE5658-8B3F-46E9-A3F5-63EAA586C23C}" type="presParOf" srcId="{4D39B49F-1B21-40A1-A082-517CC4CBFBB5}" destId="{FF265163-9832-407C-A977-9950D23998D1}" srcOrd="3" destOrd="0" presId="urn:microsoft.com/office/officeart/2018/2/layout/IconVerticalSolidList"/>
    <dgm:cxn modelId="{E96B3C17-F989-4AB1-9725-A8CD7343ACBA}" type="presParOf" srcId="{4D39B49F-1B21-40A1-A082-517CC4CBFBB5}" destId="{719894C9-0143-43BE-9E65-209122547D6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83DC8D-596B-4240-ADDE-EA97AF413D1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24FE1BED-1E10-41B8-9884-2C97A44C7550}">
      <dgm:prSet phldrT="[Text]" custT="1"/>
      <dgm:spPr/>
      <dgm:t>
        <a:bodyPr/>
        <a:lstStyle/>
        <a:p>
          <a:r>
            <a:rPr lang="en-GB" sz="3600" dirty="0"/>
            <a:t>1) In-text citations</a:t>
          </a:r>
        </a:p>
      </dgm:t>
    </dgm:pt>
    <dgm:pt modelId="{1412F4C1-92F5-4D02-BE7C-9DB350FC0176}" type="parTrans" cxnId="{5393FA0E-124C-4BC4-B8BD-542B59BCE53C}">
      <dgm:prSet/>
      <dgm:spPr/>
      <dgm:t>
        <a:bodyPr/>
        <a:lstStyle/>
        <a:p>
          <a:endParaRPr lang="en-GB"/>
        </a:p>
      </dgm:t>
    </dgm:pt>
    <dgm:pt modelId="{FE865B8E-8C52-4AA8-832F-4DFBE3E19771}" type="sibTrans" cxnId="{5393FA0E-124C-4BC4-B8BD-542B59BCE53C}">
      <dgm:prSet/>
      <dgm:spPr/>
      <dgm:t>
        <a:bodyPr/>
        <a:lstStyle/>
        <a:p>
          <a:endParaRPr lang="en-GB"/>
        </a:p>
      </dgm:t>
    </dgm:pt>
    <dgm:pt modelId="{7F677561-879D-43E5-860D-9C8837DA4EA9}">
      <dgm:prSet phldrT="[Text]" custT="1"/>
      <dgm:spPr/>
      <dgm:t>
        <a:bodyPr/>
        <a:lstStyle/>
        <a:p>
          <a:r>
            <a:rPr lang="en-GB" sz="2400" dirty="0"/>
            <a:t>Signals within your writing that refer to the author of the source and the year it was published</a:t>
          </a:r>
        </a:p>
      </dgm:t>
    </dgm:pt>
    <dgm:pt modelId="{0FC457D1-D68C-4DD4-A69E-504501E15EE0}" type="parTrans" cxnId="{A5DC2A98-A1FC-4981-93F4-9238EADEAC97}">
      <dgm:prSet/>
      <dgm:spPr/>
      <dgm:t>
        <a:bodyPr/>
        <a:lstStyle/>
        <a:p>
          <a:endParaRPr lang="en-GB"/>
        </a:p>
      </dgm:t>
    </dgm:pt>
    <dgm:pt modelId="{F162EB33-8F7B-46FC-B6EB-2D4F30E728BA}" type="sibTrans" cxnId="{A5DC2A98-A1FC-4981-93F4-9238EADEAC97}">
      <dgm:prSet/>
      <dgm:spPr/>
      <dgm:t>
        <a:bodyPr/>
        <a:lstStyle/>
        <a:p>
          <a:endParaRPr lang="en-GB"/>
        </a:p>
      </dgm:t>
    </dgm:pt>
    <dgm:pt modelId="{1C269E76-7B78-433F-9D9F-97BA6F7AE5E4}">
      <dgm:prSet phldrT="[Text]" custT="1"/>
      <dgm:spPr/>
      <dgm:t>
        <a:bodyPr/>
        <a:lstStyle/>
        <a:p>
          <a:r>
            <a:rPr lang="en-GB" sz="3600" dirty="0"/>
            <a:t>2) Reference List</a:t>
          </a:r>
        </a:p>
      </dgm:t>
    </dgm:pt>
    <dgm:pt modelId="{519B2357-0919-4E52-960A-B77F18A78350}" type="parTrans" cxnId="{D53AB1F4-A9FE-4097-862B-447A19958060}">
      <dgm:prSet/>
      <dgm:spPr/>
      <dgm:t>
        <a:bodyPr/>
        <a:lstStyle/>
        <a:p>
          <a:endParaRPr lang="en-GB"/>
        </a:p>
      </dgm:t>
    </dgm:pt>
    <dgm:pt modelId="{E018E6B4-CA14-46E5-A4C6-C08623C1B324}" type="sibTrans" cxnId="{D53AB1F4-A9FE-4097-862B-447A19958060}">
      <dgm:prSet/>
      <dgm:spPr/>
      <dgm:t>
        <a:bodyPr/>
        <a:lstStyle/>
        <a:p>
          <a:endParaRPr lang="en-GB"/>
        </a:p>
      </dgm:t>
    </dgm:pt>
    <dgm:pt modelId="{6A3DA5FE-09F3-4936-904B-9BF753643FE3}">
      <dgm:prSet phldrT="[Text]" custT="1"/>
      <dgm:spPr/>
      <dgm:t>
        <a:bodyPr/>
        <a:lstStyle/>
        <a:p>
          <a:r>
            <a:rPr lang="en-GB" sz="2400" dirty="0"/>
            <a:t>Placed at end of assignment. </a:t>
          </a:r>
        </a:p>
      </dgm:t>
    </dgm:pt>
    <dgm:pt modelId="{C12B137B-4B44-4D65-9C99-270DCC1A9501}" type="parTrans" cxnId="{A8B63891-79E1-41FA-B5BD-548C9AB970DF}">
      <dgm:prSet/>
      <dgm:spPr/>
      <dgm:t>
        <a:bodyPr/>
        <a:lstStyle/>
        <a:p>
          <a:endParaRPr lang="en-GB"/>
        </a:p>
      </dgm:t>
    </dgm:pt>
    <dgm:pt modelId="{36111377-541A-4B3C-BA21-E27DD8C311D5}" type="sibTrans" cxnId="{A8B63891-79E1-41FA-B5BD-548C9AB970DF}">
      <dgm:prSet/>
      <dgm:spPr/>
      <dgm:t>
        <a:bodyPr/>
        <a:lstStyle/>
        <a:p>
          <a:endParaRPr lang="en-GB"/>
        </a:p>
      </dgm:t>
    </dgm:pt>
    <dgm:pt modelId="{A6C97BD0-88FB-4D78-9F79-BBCB5D7EAA13}">
      <dgm:prSet phldrT="[Text]" custT="1"/>
      <dgm:spPr/>
      <dgm:t>
        <a:bodyPr/>
        <a:lstStyle/>
        <a:p>
          <a:r>
            <a:rPr lang="en-GB" sz="2400" dirty="0"/>
            <a:t>(Author, Year) </a:t>
          </a:r>
          <a:r>
            <a:rPr lang="en-GB" sz="2000" dirty="0"/>
            <a:t>This is the Surname or Organisation name.</a:t>
          </a:r>
          <a:endParaRPr lang="en-GB" sz="2400" dirty="0"/>
        </a:p>
      </dgm:t>
    </dgm:pt>
    <dgm:pt modelId="{7CC20E9E-41DA-4756-8079-FB419DB49175}" type="parTrans" cxnId="{00E65697-7F66-4DCF-939A-81A2221F46E7}">
      <dgm:prSet/>
      <dgm:spPr/>
      <dgm:t>
        <a:bodyPr/>
        <a:lstStyle/>
        <a:p>
          <a:endParaRPr lang="en-GB"/>
        </a:p>
      </dgm:t>
    </dgm:pt>
    <dgm:pt modelId="{456E31BC-15E0-4C4A-B7BA-033BCCC53509}" type="sibTrans" cxnId="{00E65697-7F66-4DCF-939A-81A2221F46E7}">
      <dgm:prSet/>
      <dgm:spPr/>
      <dgm:t>
        <a:bodyPr/>
        <a:lstStyle/>
        <a:p>
          <a:endParaRPr lang="en-GB"/>
        </a:p>
      </dgm:t>
    </dgm:pt>
    <dgm:pt modelId="{549442EC-875A-4CB5-9251-3106DEB4CBFC}">
      <dgm:prSet phldrT="[Text]" custT="1"/>
      <dgm:spPr/>
      <dgm:t>
        <a:bodyPr/>
        <a:lstStyle/>
        <a:p>
          <a:r>
            <a:rPr lang="en-GB" sz="2400" dirty="0"/>
            <a:t>Listed in A-Z author order</a:t>
          </a:r>
        </a:p>
      </dgm:t>
    </dgm:pt>
    <dgm:pt modelId="{F2168B18-00FA-4639-8AC5-BCEDBCF7E7D2}" type="parTrans" cxnId="{8EECE487-757C-467E-9DE2-FE478759832C}">
      <dgm:prSet/>
      <dgm:spPr/>
      <dgm:t>
        <a:bodyPr/>
        <a:lstStyle/>
        <a:p>
          <a:endParaRPr lang="en-GB"/>
        </a:p>
      </dgm:t>
    </dgm:pt>
    <dgm:pt modelId="{AAB4F237-FAAC-40A8-BD67-DE3C272A3B5D}" type="sibTrans" cxnId="{8EECE487-757C-467E-9DE2-FE478759832C}">
      <dgm:prSet/>
      <dgm:spPr/>
      <dgm:t>
        <a:bodyPr/>
        <a:lstStyle/>
        <a:p>
          <a:endParaRPr lang="en-GB"/>
        </a:p>
      </dgm:t>
    </dgm:pt>
    <dgm:pt modelId="{9F70B27B-B6FB-458F-853D-A5D950C2B9A3}">
      <dgm:prSet phldrT="[Text]" custT="1"/>
      <dgm:spPr/>
      <dgm:t>
        <a:bodyPr/>
        <a:lstStyle/>
        <a:p>
          <a:r>
            <a:rPr lang="en-GB" sz="2400" dirty="0"/>
            <a:t>Contains complete source information. The order of information needs to follow ‘Harvard style’. </a:t>
          </a:r>
        </a:p>
      </dgm:t>
    </dgm:pt>
    <dgm:pt modelId="{2764923D-8CC4-4B40-9A09-F1A5B4603804}" type="parTrans" cxnId="{4AAF3163-EE24-4BB3-91B0-AE3F80DA9415}">
      <dgm:prSet/>
      <dgm:spPr/>
      <dgm:t>
        <a:bodyPr/>
        <a:lstStyle/>
        <a:p>
          <a:endParaRPr lang="en-GB"/>
        </a:p>
      </dgm:t>
    </dgm:pt>
    <dgm:pt modelId="{82596709-3E73-44D4-8802-B7C26CCB9529}" type="sibTrans" cxnId="{4AAF3163-EE24-4BB3-91B0-AE3F80DA9415}">
      <dgm:prSet/>
      <dgm:spPr/>
      <dgm:t>
        <a:bodyPr/>
        <a:lstStyle/>
        <a:p>
          <a:endParaRPr lang="en-GB"/>
        </a:p>
      </dgm:t>
    </dgm:pt>
    <dgm:pt modelId="{DC3FC614-39C6-429B-A4A9-8F9A83032998}" type="pres">
      <dgm:prSet presAssocID="{2C83DC8D-596B-4240-ADDE-EA97AF413D16}" presName="linear" presStyleCnt="0">
        <dgm:presLayoutVars>
          <dgm:animLvl val="lvl"/>
          <dgm:resizeHandles val="exact"/>
        </dgm:presLayoutVars>
      </dgm:prSet>
      <dgm:spPr/>
    </dgm:pt>
    <dgm:pt modelId="{11CB529E-22A6-4563-B245-109192E685BC}" type="pres">
      <dgm:prSet presAssocID="{24FE1BED-1E10-41B8-9884-2C97A44C7550}" presName="parentText" presStyleLbl="node1" presStyleIdx="0" presStyleCnt="2" custLinFactNeighborY="-1006">
        <dgm:presLayoutVars>
          <dgm:chMax val="0"/>
          <dgm:bulletEnabled val="1"/>
        </dgm:presLayoutVars>
      </dgm:prSet>
      <dgm:spPr/>
    </dgm:pt>
    <dgm:pt modelId="{12B5180C-E791-44DB-ADEE-2D0D4F79DC80}" type="pres">
      <dgm:prSet presAssocID="{24FE1BED-1E10-41B8-9884-2C97A44C7550}" presName="childText" presStyleLbl="revTx" presStyleIdx="0" presStyleCnt="2">
        <dgm:presLayoutVars>
          <dgm:bulletEnabled val="1"/>
        </dgm:presLayoutVars>
      </dgm:prSet>
      <dgm:spPr/>
    </dgm:pt>
    <dgm:pt modelId="{412A6F73-7238-466B-A8D1-35964F099C43}" type="pres">
      <dgm:prSet presAssocID="{1C269E76-7B78-433F-9D9F-97BA6F7AE5E4}" presName="parentText" presStyleLbl="node1" presStyleIdx="1" presStyleCnt="2">
        <dgm:presLayoutVars>
          <dgm:chMax val="0"/>
          <dgm:bulletEnabled val="1"/>
        </dgm:presLayoutVars>
      </dgm:prSet>
      <dgm:spPr/>
    </dgm:pt>
    <dgm:pt modelId="{4687CD3A-2EC7-4795-83B0-DA469750F64A}" type="pres">
      <dgm:prSet presAssocID="{1C269E76-7B78-433F-9D9F-97BA6F7AE5E4}" presName="childText" presStyleLbl="revTx" presStyleIdx="1" presStyleCnt="2">
        <dgm:presLayoutVars>
          <dgm:bulletEnabled val="1"/>
        </dgm:presLayoutVars>
      </dgm:prSet>
      <dgm:spPr/>
    </dgm:pt>
  </dgm:ptLst>
  <dgm:cxnLst>
    <dgm:cxn modelId="{A7D96006-75B8-4E2B-B73E-CC602D270F6D}" type="presOf" srcId="{24FE1BED-1E10-41B8-9884-2C97A44C7550}" destId="{11CB529E-22A6-4563-B245-109192E685BC}" srcOrd="0" destOrd="0" presId="urn:microsoft.com/office/officeart/2005/8/layout/vList2"/>
    <dgm:cxn modelId="{5393FA0E-124C-4BC4-B8BD-542B59BCE53C}" srcId="{2C83DC8D-596B-4240-ADDE-EA97AF413D16}" destId="{24FE1BED-1E10-41B8-9884-2C97A44C7550}" srcOrd="0" destOrd="0" parTransId="{1412F4C1-92F5-4D02-BE7C-9DB350FC0176}" sibTransId="{FE865B8E-8C52-4AA8-832F-4DFBE3E19771}"/>
    <dgm:cxn modelId="{425E582F-96A6-4DDE-8216-40A0CDD0CA5C}" type="presOf" srcId="{1C269E76-7B78-433F-9D9F-97BA6F7AE5E4}" destId="{412A6F73-7238-466B-A8D1-35964F099C43}" srcOrd="0" destOrd="0" presId="urn:microsoft.com/office/officeart/2005/8/layout/vList2"/>
    <dgm:cxn modelId="{2B115330-680B-4335-A15E-331E2EE175F6}" type="presOf" srcId="{7F677561-879D-43E5-860D-9C8837DA4EA9}" destId="{12B5180C-E791-44DB-ADEE-2D0D4F79DC80}" srcOrd="0" destOrd="0" presId="urn:microsoft.com/office/officeart/2005/8/layout/vList2"/>
    <dgm:cxn modelId="{FE376351-DF19-43BB-BCC2-9DA1A9A45981}" type="presOf" srcId="{549442EC-875A-4CB5-9251-3106DEB4CBFC}" destId="{4687CD3A-2EC7-4795-83B0-DA469750F64A}" srcOrd="0" destOrd="1" presId="urn:microsoft.com/office/officeart/2005/8/layout/vList2"/>
    <dgm:cxn modelId="{4AAF3163-EE24-4BB3-91B0-AE3F80DA9415}" srcId="{1C269E76-7B78-433F-9D9F-97BA6F7AE5E4}" destId="{9F70B27B-B6FB-458F-853D-A5D950C2B9A3}" srcOrd="2" destOrd="0" parTransId="{2764923D-8CC4-4B40-9A09-F1A5B4603804}" sibTransId="{82596709-3E73-44D4-8802-B7C26CCB9529}"/>
    <dgm:cxn modelId="{8EECE487-757C-467E-9DE2-FE478759832C}" srcId="{1C269E76-7B78-433F-9D9F-97BA6F7AE5E4}" destId="{549442EC-875A-4CB5-9251-3106DEB4CBFC}" srcOrd="1" destOrd="0" parTransId="{F2168B18-00FA-4639-8AC5-BCEDBCF7E7D2}" sibTransId="{AAB4F237-FAAC-40A8-BD67-DE3C272A3B5D}"/>
    <dgm:cxn modelId="{A8B63891-79E1-41FA-B5BD-548C9AB970DF}" srcId="{1C269E76-7B78-433F-9D9F-97BA6F7AE5E4}" destId="{6A3DA5FE-09F3-4936-904B-9BF753643FE3}" srcOrd="0" destOrd="0" parTransId="{C12B137B-4B44-4D65-9C99-270DCC1A9501}" sibTransId="{36111377-541A-4B3C-BA21-E27DD8C311D5}"/>
    <dgm:cxn modelId="{00E65697-7F66-4DCF-939A-81A2221F46E7}" srcId="{24FE1BED-1E10-41B8-9884-2C97A44C7550}" destId="{A6C97BD0-88FB-4D78-9F79-BBCB5D7EAA13}" srcOrd="1" destOrd="0" parTransId="{7CC20E9E-41DA-4756-8079-FB419DB49175}" sibTransId="{456E31BC-15E0-4C4A-B7BA-033BCCC53509}"/>
    <dgm:cxn modelId="{A5DC2A98-A1FC-4981-93F4-9238EADEAC97}" srcId="{24FE1BED-1E10-41B8-9884-2C97A44C7550}" destId="{7F677561-879D-43E5-860D-9C8837DA4EA9}" srcOrd="0" destOrd="0" parTransId="{0FC457D1-D68C-4DD4-A69E-504501E15EE0}" sibTransId="{F162EB33-8F7B-46FC-B6EB-2D4F30E728BA}"/>
    <dgm:cxn modelId="{26E928BE-A8F3-4984-9FA8-437277695A27}" type="presOf" srcId="{A6C97BD0-88FB-4D78-9F79-BBCB5D7EAA13}" destId="{12B5180C-E791-44DB-ADEE-2D0D4F79DC80}" srcOrd="0" destOrd="1" presId="urn:microsoft.com/office/officeart/2005/8/layout/vList2"/>
    <dgm:cxn modelId="{BF79AEDA-CD13-4270-ADF2-A77F5B0BD477}" type="presOf" srcId="{9F70B27B-B6FB-458F-853D-A5D950C2B9A3}" destId="{4687CD3A-2EC7-4795-83B0-DA469750F64A}" srcOrd="0" destOrd="2" presId="urn:microsoft.com/office/officeart/2005/8/layout/vList2"/>
    <dgm:cxn modelId="{8270B0DB-A971-40F4-9E70-BFE2CCC9CE3A}" type="presOf" srcId="{2C83DC8D-596B-4240-ADDE-EA97AF413D16}" destId="{DC3FC614-39C6-429B-A4A9-8F9A83032998}" srcOrd="0" destOrd="0" presId="urn:microsoft.com/office/officeart/2005/8/layout/vList2"/>
    <dgm:cxn modelId="{D7D38BE8-3BBB-4CEC-9DEB-0BF559E0AFCD}" type="presOf" srcId="{6A3DA5FE-09F3-4936-904B-9BF753643FE3}" destId="{4687CD3A-2EC7-4795-83B0-DA469750F64A}" srcOrd="0" destOrd="0" presId="urn:microsoft.com/office/officeart/2005/8/layout/vList2"/>
    <dgm:cxn modelId="{D53AB1F4-A9FE-4097-862B-447A19958060}" srcId="{2C83DC8D-596B-4240-ADDE-EA97AF413D16}" destId="{1C269E76-7B78-433F-9D9F-97BA6F7AE5E4}" srcOrd="1" destOrd="0" parTransId="{519B2357-0919-4E52-960A-B77F18A78350}" sibTransId="{E018E6B4-CA14-46E5-A4C6-C08623C1B324}"/>
    <dgm:cxn modelId="{DB237ACD-D736-4602-828B-5D1AED445077}" type="presParOf" srcId="{DC3FC614-39C6-429B-A4A9-8F9A83032998}" destId="{11CB529E-22A6-4563-B245-109192E685BC}" srcOrd="0" destOrd="0" presId="urn:microsoft.com/office/officeart/2005/8/layout/vList2"/>
    <dgm:cxn modelId="{4B3898A0-E580-4962-AB45-F9927FAD4036}" type="presParOf" srcId="{DC3FC614-39C6-429B-A4A9-8F9A83032998}" destId="{12B5180C-E791-44DB-ADEE-2D0D4F79DC80}" srcOrd="1" destOrd="0" presId="urn:microsoft.com/office/officeart/2005/8/layout/vList2"/>
    <dgm:cxn modelId="{9B7E4843-359B-44ED-BF06-6E7314EC7395}" type="presParOf" srcId="{DC3FC614-39C6-429B-A4A9-8F9A83032998}" destId="{412A6F73-7238-466B-A8D1-35964F099C43}" srcOrd="2" destOrd="0" presId="urn:microsoft.com/office/officeart/2005/8/layout/vList2"/>
    <dgm:cxn modelId="{F4B07BE7-23F5-4D09-936C-FEAFBEAD1917}" type="presParOf" srcId="{DC3FC614-39C6-429B-A4A9-8F9A83032998}" destId="{4687CD3A-2EC7-4795-83B0-DA469750F64A}"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3717DC-7AC8-4BFB-8557-EEEDCE8F801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E81C50D-C471-4367-8A8C-4F97DCAEA0FA}">
      <dgm:prSet phldrT="[Text]" custT="1"/>
      <dgm:spPr/>
      <dgm:t>
        <a:bodyPr/>
        <a:lstStyle/>
        <a:p>
          <a:r>
            <a:rPr lang="en-GB" sz="2800" dirty="0"/>
            <a:t>‘Quotation’ (Author, Year, page).</a:t>
          </a:r>
        </a:p>
      </dgm:t>
    </dgm:pt>
    <dgm:pt modelId="{A1EA606B-404F-40F0-9B55-F72F345BF359}" type="parTrans" cxnId="{86F59BCE-1780-4C69-9FB0-C85000D01E0E}">
      <dgm:prSet/>
      <dgm:spPr/>
      <dgm:t>
        <a:bodyPr/>
        <a:lstStyle/>
        <a:p>
          <a:endParaRPr lang="en-GB"/>
        </a:p>
      </dgm:t>
    </dgm:pt>
    <dgm:pt modelId="{EA6F75A0-5179-4E53-95EC-8371D8AF7400}" type="sibTrans" cxnId="{86F59BCE-1780-4C69-9FB0-C85000D01E0E}">
      <dgm:prSet/>
      <dgm:spPr/>
      <dgm:t>
        <a:bodyPr/>
        <a:lstStyle/>
        <a:p>
          <a:endParaRPr lang="en-GB"/>
        </a:p>
      </dgm:t>
    </dgm:pt>
    <dgm:pt modelId="{FA257E0C-3D74-4441-A9D3-1F070375F403}">
      <dgm:prSet phldrT="[Text]" custT="1"/>
      <dgm:spPr/>
      <dgm:t>
        <a:bodyPr/>
        <a:lstStyle/>
        <a:p>
          <a:pPr>
            <a:buFont typeface="Arial" panose="020B0604020202020204" pitchFamily="34" charset="0"/>
            <a:buChar char="•"/>
          </a:pPr>
          <a:r>
            <a:rPr lang="en-GB" sz="2400" b="0" i="0" dirty="0"/>
            <a:t>Embracing the cloud could make robots ‘lighter, cheaper, and smarter’ (Kuffner, 2010, p.1) </a:t>
          </a:r>
          <a:endParaRPr lang="en-GB" sz="2400" dirty="0"/>
        </a:p>
      </dgm:t>
    </dgm:pt>
    <dgm:pt modelId="{14A70FA7-524F-4A98-BBF7-C0F11AF53E99}" type="parTrans" cxnId="{0CE2F088-879B-4E77-B7D5-8FFB0CD79590}">
      <dgm:prSet/>
      <dgm:spPr/>
      <dgm:t>
        <a:bodyPr/>
        <a:lstStyle/>
        <a:p>
          <a:endParaRPr lang="en-GB"/>
        </a:p>
      </dgm:t>
    </dgm:pt>
    <dgm:pt modelId="{DEEEE893-E0CA-4C65-9576-E67E3D8E2AD0}" type="sibTrans" cxnId="{0CE2F088-879B-4E77-B7D5-8FFB0CD79590}">
      <dgm:prSet/>
      <dgm:spPr/>
      <dgm:t>
        <a:bodyPr/>
        <a:lstStyle/>
        <a:p>
          <a:endParaRPr lang="en-GB"/>
        </a:p>
      </dgm:t>
    </dgm:pt>
    <dgm:pt modelId="{FEA1E1B7-324C-450E-A73C-10B87417BDED}">
      <dgm:prSet phldrT="[Text]" custT="1"/>
      <dgm:spPr/>
      <dgm:t>
        <a:bodyPr/>
        <a:lstStyle/>
        <a:p>
          <a:pPr>
            <a:buFont typeface="Arial" panose="020B0604020202020204" pitchFamily="34" charset="0"/>
            <a:buChar char="•"/>
          </a:pPr>
          <a:endParaRPr lang="en-GB" sz="2400" dirty="0"/>
        </a:p>
      </dgm:t>
    </dgm:pt>
    <dgm:pt modelId="{C225800F-EF9B-4AC2-8F7B-D47BB04E444C}" type="parTrans" cxnId="{6C29DC25-FA5A-49BE-8666-5489337C1E78}">
      <dgm:prSet/>
      <dgm:spPr/>
      <dgm:t>
        <a:bodyPr/>
        <a:lstStyle/>
        <a:p>
          <a:endParaRPr lang="en-GB"/>
        </a:p>
      </dgm:t>
    </dgm:pt>
    <dgm:pt modelId="{AA2846B4-E4EC-4D39-BA4B-44520324D12B}" type="sibTrans" cxnId="{6C29DC25-FA5A-49BE-8666-5489337C1E78}">
      <dgm:prSet/>
      <dgm:spPr/>
      <dgm:t>
        <a:bodyPr/>
        <a:lstStyle/>
        <a:p>
          <a:endParaRPr lang="en-GB"/>
        </a:p>
      </dgm:t>
    </dgm:pt>
    <dgm:pt modelId="{4756C1E3-08A3-4EDF-86C4-33FE4827DEEC}" type="pres">
      <dgm:prSet presAssocID="{9C3717DC-7AC8-4BFB-8557-EEEDCE8F8011}" presName="linear" presStyleCnt="0">
        <dgm:presLayoutVars>
          <dgm:animLvl val="lvl"/>
          <dgm:resizeHandles val="exact"/>
        </dgm:presLayoutVars>
      </dgm:prSet>
      <dgm:spPr/>
    </dgm:pt>
    <dgm:pt modelId="{16F8F489-6633-4E86-B830-CD16B9EC4ED8}" type="pres">
      <dgm:prSet presAssocID="{CE81C50D-C471-4367-8A8C-4F97DCAEA0FA}" presName="parentText" presStyleLbl="node1" presStyleIdx="0" presStyleCnt="1" custScaleY="65738" custLinFactNeighborY="-2665">
        <dgm:presLayoutVars>
          <dgm:chMax val="0"/>
          <dgm:bulletEnabled val="1"/>
        </dgm:presLayoutVars>
      </dgm:prSet>
      <dgm:spPr/>
    </dgm:pt>
    <dgm:pt modelId="{460A1ED6-764B-42A0-AEC6-2345B2EA0C75}" type="pres">
      <dgm:prSet presAssocID="{CE81C50D-C471-4367-8A8C-4F97DCAEA0FA}" presName="childText" presStyleLbl="revTx" presStyleIdx="0" presStyleCnt="1">
        <dgm:presLayoutVars>
          <dgm:bulletEnabled val="1"/>
        </dgm:presLayoutVars>
      </dgm:prSet>
      <dgm:spPr/>
    </dgm:pt>
  </dgm:ptLst>
  <dgm:cxnLst>
    <dgm:cxn modelId="{6C29DC25-FA5A-49BE-8666-5489337C1E78}" srcId="{CE81C50D-C471-4367-8A8C-4F97DCAEA0FA}" destId="{FEA1E1B7-324C-450E-A73C-10B87417BDED}" srcOrd="0" destOrd="0" parTransId="{C225800F-EF9B-4AC2-8F7B-D47BB04E444C}" sibTransId="{AA2846B4-E4EC-4D39-BA4B-44520324D12B}"/>
    <dgm:cxn modelId="{F84E5655-137C-468B-AC95-4065E97D39E2}" type="presOf" srcId="{FEA1E1B7-324C-450E-A73C-10B87417BDED}" destId="{460A1ED6-764B-42A0-AEC6-2345B2EA0C75}" srcOrd="0" destOrd="0" presId="urn:microsoft.com/office/officeart/2005/8/layout/vList2"/>
    <dgm:cxn modelId="{23E89A63-ABF0-4072-9BBB-22CF62F4A4CF}" type="presOf" srcId="{CE81C50D-C471-4367-8A8C-4F97DCAEA0FA}" destId="{16F8F489-6633-4E86-B830-CD16B9EC4ED8}" srcOrd="0" destOrd="0" presId="urn:microsoft.com/office/officeart/2005/8/layout/vList2"/>
    <dgm:cxn modelId="{0CE2F088-879B-4E77-B7D5-8FFB0CD79590}" srcId="{CE81C50D-C471-4367-8A8C-4F97DCAEA0FA}" destId="{FA257E0C-3D74-4441-A9D3-1F070375F403}" srcOrd="1" destOrd="0" parTransId="{14A70FA7-524F-4A98-BBF7-C0F11AF53E99}" sibTransId="{DEEEE893-E0CA-4C65-9576-E67E3D8E2AD0}"/>
    <dgm:cxn modelId="{0C34CEBA-9353-4BAD-8339-0F4AA66C5175}" type="presOf" srcId="{FA257E0C-3D74-4441-A9D3-1F070375F403}" destId="{460A1ED6-764B-42A0-AEC6-2345B2EA0C75}" srcOrd="0" destOrd="1" presId="urn:microsoft.com/office/officeart/2005/8/layout/vList2"/>
    <dgm:cxn modelId="{AF4549C2-4B39-43E5-B7F7-AEF38240AE79}" type="presOf" srcId="{9C3717DC-7AC8-4BFB-8557-EEEDCE8F8011}" destId="{4756C1E3-08A3-4EDF-86C4-33FE4827DEEC}" srcOrd="0" destOrd="0" presId="urn:microsoft.com/office/officeart/2005/8/layout/vList2"/>
    <dgm:cxn modelId="{86F59BCE-1780-4C69-9FB0-C85000D01E0E}" srcId="{9C3717DC-7AC8-4BFB-8557-EEEDCE8F8011}" destId="{CE81C50D-C471-4367-8A8C-4F97DCAEA0FA}" srcOrd="0" destOrd="0" parTransId="{A1EA606B-404F-40F0-9B55-F72F345BF359}" sibTransId="{EA6F75A0-5179-4E53-95EC-8371D8AF7400}"/>
    <dgm:cxn modelId="{FC254FB9-2CB5-4FDE-9908-A360096070C6}" type="presParOf" srcId="{4756C1E3-08A3-4EDF-86C4-33FE4827DEEC}" destId="{16F8F489-6633-4E86-B830-CD16B9EC4ED8}" srcOrd="0" destOrd="0" presId="urn:microsoft.com/office/officeart/2005/8/layout/vList2"/>
    <dgm:cxn modelId="{5E4E9271-6C89-4BAA-A213-2B8B4B9AE8F4}" type="presParOf" srcId="{4756C1E3-08A3-4EDF-86C4-33FE4827DEEC}" destId="{460A1ED6-764B-42A0-AEC6-2345B2EA0C7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3717DC-7AC8-4BFB-8557-EEEDCE8F801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D6777591-B50C-45E6-8E4E-F88DFD973A00}">
      <dgm:prSet phldrT="[Text]" custT="1"/>
      <dgm:spPr/>
      <dgm:t>
        <a:bodyPr/>
        <a:lstStyle/>
        <a:p>
          <a:r>
            <a:rPr lang="en-GB" sz="2400" b="0" i="0" dirty="0"/>
            <a:t>As the scale of the applications expands, it may be very difficult to deploy and maintain the system for a long time (Villamizar et al., 2015)</a:t>
          </a:r>
          <a:endParaRPr lang="en-GB" sz="2400" dirty="0"/>
        </a:p>
      </dgm:t>
    </dgm:pt>
    <dgm:pt modelId="{3BA23DE5-EFD9-44A8-B9F0-A788D65CE099}" type="parTrans" cxnId="{DDF6D20C-C64D-4689-AFF6-53A36F971B93}">
      <dgm:prSet/>
      <dgm:spPr/>
      <dgm:t>
        <a:bodyPr/>
        <a:lstStyle/>
        <a:p>
          <a:endParaRPr lang="en-GB"/>
        </a:p>
      </dgm:t>
    </dgm:pt>
    <dgm:pt modelId="{C4E092DB-9106-4373-845E-7AA6F5B01FBA}" type="sibTrans" cxnId="{DDF6D20C-C64D-4689-AFF6-53A36F971B93}">
      <dgm:prSet/>
      <dgm:spPr/>
      <dgm:t>
        <a:bodyPr/>
        <a:lstStyle/>
        <a:p>
          <a:endParaRPr lang="en-GB"/>
        </a:p>
      </dgm:t>
    </dgm:pt>
    <dgm:pt modelId="{A8DA7FF2-F2A5-4135-AC08-D9B02ADD3BA6}">
      <dgm:prSet custT="1"/>
      <dgm:spPr/>
      <dgm:t>
        <a:bodyPr/>
        <a:lstStyle/>
        <a:p>
          <a:r>
            <a:rPr lang="en-GB" sz="2400" b="0" i="0" dirty="0" err="1"/>
            <a:t>Tenorth</a:t>
          </a:r>
          <a:r>
            <a:rPr lang="en-GB" sz="2400" b="0" i="0" dirty="0"/>
            <a:t> (2013) designed the UNR-PF to realize human–computer interaction in a convenience store</a:t>
          </a:r>
          <a:endParaRPr lang="en-GB" sz="2400" dirty="0"/>
        </a:p>
      </dgm:t>
    </dgm:pt>
    <dgm:pt modelId="{375B94C7-72E1-4149-8B01-6E1B76A34546}" type="parTrans" cxnId="{A549FAD7-A379-4528-9801-0223B8D4EEF7}">
      <dgm:prSet/>
      <dgm:spPr/>
      <dgm:t>
        <a:bodyPr/>
        <a:lstStyle/>
        <a:p>
          <a:endParaRPr lang="en-GB"/>
        </a:p>
      </dgm:t>
    </dgm:pt>
    <dgm:pt modelId="{AEAB6183-0976-4CCC-9426-C3034C7EEB7E}" type="sibTrans" cxnId="{A549FAD7-A379-4528-9801-0223B8D4EEF7}">
      <dgm:prSet/>
      <dgm:spPr/>
      <dgm:t>
        <a:bodyPr/>
        <a:lstStyle/>
        <a:p>
          <a:endParaRPr lang="en-GB"/>
        </a:p>
      </dgm:t>
    </dgm:pt>
    <dgm:pt modelId="{D942E509-741A-4D43-ACD1-6B7A5CABDB9C}">
      <dgm:prSet phldrT="[Text]" custT="1"/>
      <dgm:spPr/>
      <dgm:t>
        <a:bodyPr/>
        <a:lstStyle/>
        <a:p>
          <a:pPr>
            <a:buFont typeface="Arial" panose="020B0604020202020204" pitchFamily="34" charset="0"/>
            <a:buChar char="•"/>
          </a:pPr>
          <a:r>
            <a:rPr lang="en-GB" sz="2800" dirty="0"/>
            <a:t>Paraphrasing and summarising, place (Author, Year) within the sentence.</a:t>
          </a:r>
        </a:p>
      </dgm:t>
    </dgm:pt>
    <dgm:pt modelId="{E2959041-33EB-46E6-8979-CCF990747C57}" type="parTrans" cxnId="{6918E41A-7520-4D33-A53F-BEDA66F136E8}">
      <dgm:prSet/>
      <dgm:spPr/>
      <dgm:t>
        <a:bodyPr/>
        <a:lstStyle/>
        <a:p>
          <a:endParaRPr lang="en-GB"/>
        </a:p>
      </dgm:t>
    </dgm:pt>
    <dgm:pt modelId="{673D9268-5908-457B-8484-D9BA64C78B7F}" type="sibTrans" cxnId="{6918E41A-7520-4D33-A53F-BEDA66F136E8}">
      <dgm:prSet/>
      <dgm:spPr/>
      <dgm:t>
        <a:bodyPr/>
        <a:lstStyle/>
        <a:p>
          <a:endParaRPr lang="en-GB"/>
        </a:p>
      </dgm:t>
    </dgm:pt>
    <dgm:pt modelId="{CD582E20-A0DE-4C31-8F01-9B7342F05267}">
      <dgm:prSet phldrT="[Text]" custT="1"/>
      <dgm:spPr/>
      <dgm:t>
        <a:bodyPr/>
        <a:lstStyle/>
        <a:p>
          <a:endParaRPr lang="en-GB" sz="2400" dirty="0"/>
        </a:p>
      </dgm:t>
    </dgm:pt>
    <dgm:pt modelId="{4E7C7A5D-6FEF-4704-A25A-9DFA90B1A0C8}" type="parTrans" cxnId="{F26A0AFB-2E60-46D8-9BBD-A68C632E5BB7}">
      <dgm:prSet/>
      <dgm:spPr/>
      <dgm:t>
        <a:bodyPr/>
        <a:lstStyle/>
        <a:p>
          <a:endParaRPr lang="en-GB"/>
        </a:p>
      </dgm:t>
    </dgm:pt>
    <dgm:pt modelId="{FE00B709-B45A-4E16-97C7-634D810E75FC}" type="sibTrans" cxnId="{F26A0AFB-2E60-46D8-9BBD-A68C632E5BB7}">
      <dgm:prSet/>
      <dgm:spPr/>
      <dgm:t>
        <a:bodyPr/>
        <a:lstStyle/>
        <a:p>
          <a:endParaRPr lang="en-GB"/>
        </a:p>
      </dgm:t>
    </dgm:pt>
    <dgm:pt modelId="{4756C1E3-08A3-4EDF-86C4-33FE4827DEEC}" type="pres">
      <dgm:prSet presAssocID="{9C3717DC-7AC8-4BFB-8557-EEEDCE8F8011}" presName="linear" presStyleCnt="0">
        <dgm:presLayoutVars>
          <dgm:animLvl val="lvl"/>
          <dgm:resizeHandles val="exact"/>
        </dgm:presLayoutVars>
      </dgm:prSet>
      <dgm:spPr/>
    </dgm:pt>
    <dgm:pt modelId="{28E7A5E9-9362-400D-BDC7-3CCE1C6DF9DC}" type="pres">
      <dgm:prSet presAssocID="{D942E509-741A-4D43-ACD1-6B7A5CABDB9C}" presName="parentText" presStyleLbl="node1" presStyleIdx="0" presStyleCnt="1" custScaleY="64125" custLinFactNeighborX="-120" custLinFactNeighborY="-73366">
        <dgm:presLayoutVars>
          <dgm:chMax val="0"/>
          <dgm:bulletEnabled val="1"/>
        </dgm:presLayoutVars>
      </dgm:prSet>
      <dgm:spPr/>
    </dgm:pt>
    <dgm:pt modelId="{B3937E7F-E13D-473B-A960-18651E224430}" type="pres">
      <dgm:prSet presAssocID="{D942E509-741A-4D43-ACD1-6B7A5CABDB9C}" presName="childText" presStyleLbl="revTx" presStyleIdx="0" presStyleCnt="1" custLinFactNeighborX="7" custLinFactNeighborY="-60275">
        <dgm:presLayoutVars>
          <dgm:bulletEnabled val="1"/>
        </dgm:presLayoutVars>
      </dgm:prSet>
      <dgm:spPr/>
    </dgm:pt>
  </dgm:ptLst>
  <dgm:cxnLst>
    <dgm:cxn modelId="{5AE55109-3A66-4B88-94EA-BDE37F1464B2}" type="presOf" srcId="{A8DA7FF2-F2A5-4135-AC08-D9B02ADD3BA6}" destId="{B3937E7F-E13D-473B-A960-18651E224430}" srcOrd="0" destOrd="2" presId="urn:microsoft.com/office/officeart/2005/8/layout/vList2"/>
    <dgm:cxn modelId="{DDF6D20C-C64D-4689-AFF6-53A36F971B93}" srcId="{D942E509-741A-4D43-ACD1-6B7A5CABDB9C}" destId="{D6777591-B50C-45E6-8E4E-F88DFD973A00}" srcOrd="0" destOrd="0" parTransId="{3BA23DE5-EFD9-44A8-B9F0-A788D65CE099}" sibTransId="{C4E092DB-9106-4373-845E-7AA6F5B01FBA}"/>
    <dgm:cxn modelId="{D844AF11-77DA-4CE2-85C0-17C1BCED3324}" type="presOf" srcId="{CD582E20-A0DE-4C31-8F01-9B7342F05267}" destId="{B3937E7F-E13D-473B-A960-18651E224430}" srcOrd="0" destOrd="1" presId="urn:microsoft.com/office/officeart/2005/8/layout/vList2"/>
    <dgm:cxn modelId="{6918E41A-7520-4D33-A53F-BEDA66F136E8}" srcId="{9C3717DC-7AC8-4BFB-8557-EEEDCE8F8011}" destId="{D942E509-741A-4D43-ACD1-6B7A5CABDB9C}" srcOrd="0" destOrd="0" parTransId="{E2959041-33EB-46E6-8979-CCF990747C57}" sibTransId="{673D9268-5908-457B-8484-D9BA64C78B7F}"/>
    <dgm:cxn modelId="{DEB84D58-C48A-4D2A-A2AF-E801FA6BE882}" type="presOf" srcId="{D6777591-B50C-45E6-8E4E-F88DFD973A00}" destId="{B3937E7F-E13D-473B-A960-18651E224430}" srcOrd="0" destOrd="0" presId="urn:microsoft.com/office/officeart/2005/8/layout/vList2"/>
    <dgm:cxn modelId="{A8FD807C-4F6E-4AD6-8E03-288372AE687B}" type="presOf" srcId="{D942E509-741A-4D43-ACD1-6B7A5CABDB9C}" destId="{28E7A5E9-9362-400D-BDC7-3CCE1C6DF9DC}" srcOrd="0" destOrd="0" presId="urn:microsoft.com/office/officeart/2005/8/layout/vList2"/>
    <dgm:cxn modelId="{AF4549C2-4B39-43E5-B7F7-AEF38240AE79}" type="presOf" srcId="{9C3717DC-7AC8-4BFB-8557-EEEDCE8F8011}" destId="{4756C1E3-08A3-4EDF-86C4-33FE4827DEEC}" srcOrd="0" destOrd="0" presId="urn:microsoft.com/office/officeart/2005/8/layout/vList2"/>
    <dgm:cxn modelId="{A549FAD7-A379-4528-9801-0223B8D4EEF7}" srcId="{D942E509-741A-4D43-ACD1-6B7A5CABDB9C}" destId="{A8DA7FF2-F2A5-4135-AC08-D9B02ADD3BA6}" srcOrd="2" destOrd="0" parTransId="{375B94C7-72E1-4149-8B01-6E1B76A34546}" sibTransId="{AEAB6183-0976-4CCC-9426-C3034C7EEB7E}"/>
    <dgm:cxn modelId="{F26A0AFB-2E60-46D8-9BBD-A68C632E5BB7}" srcId="{D942E509-741A-4D43-ACD1-6B7A5CABDB9C}" destId="{CD582E20-A0DE-4C31-8F01-9B7342F05267}" srcOrd="1" destOrd="0" parTransId="{4E7C7A5D-6FEF-4704-A25A-9DFA90B1A0C8}" sibTransId="{FE00B709-B45A-4E16-97C7-634D810E75FC}"/>
    <dgm:cxn modelId="{20117FBC-42F1-457D-A5CA-88E8133669D8}" type="presParOf" srcId="{4756C1E3-08A3-4EDF-86C4-33FE4827DEEC}" destId="{28E7A5E9-9362-400D-BDC7-3CCE1C6DF9DC}" srcOrd="0" destOrd="0" presId="urn:microsoft.com/office/officeart/2005/8/layout/vList2"/>
    <dgm:cxn modelId="{93B5DCD0-52A6-40C8-9AEF-6A1E24AD8854}" type="presParOf" srcId="{4756C1E3-08A3-4EDF-86C4-33FE4827DEEC}" destId="{B3937E7F-E13D-473B-A960-18651E224430}"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6C7F2C-2A22-4223-8F2A-E12FF882FF7F}" type="doc">
      <dgm:prSet loTypeId="urn:microsoft.com/office/officeart/2005/8/layout/lProcess1" loCatId="process" qsTypeId="urn:microsoft.com/office/officeart/2005/8/quickstyle/simple1" qsCatId="simple" csTypeId="urn:microsoft.com/office/officeart/2005/8/colors/accent3_2" csCatId="accent3" phldr="1"/>
      <dgm:spPr/>
      <dgm:t>
        <a:bodyPr/>
        <a:lstStyle/>
        <a:p>
          <a:endParaRPr lang="en-GB"/>
        </a:p>
      </dgm:t>
    </dgm:pt>
    <dgm:pt modelId="{587019C7-9688-4153-93EB-5FDB4B00BD64}">
      <dgm:prSet phldrT="[Text]" custT="1"/>
      <dgm:spPr/>
      <dgm:t>
        <a:bodyPr/>
        <a:lstStyle/>
        <a:p>
          <a:pPr>
            <a:buNone/>
          </a:pPr>
          <a:r>
            <a:rPr lang="en-GB" sz="2400" dirty="0"/>
            <a:t>Numeric style</a:t>
          </a:r>
        </a:p>
      </dgm:t>
    </dgm:pt>
    <dgm:pt modelId="{1C9BA1AF-1676-46A2-8842-6F2B65C51666}" type="parTrans" cxnId="{3EDBFE7F-A6A5-4BD0-8018-E4A3B95BD59D}">
      <dgm:prSet/>
      <dgm:spPr/>
      <dgm:t>
        <a:bodyPr/>
        <a:lstStyle/>
        <a:p>
          <a:endParaRPr lang="en-GB"/>
        </a:p>
      </dgm:t>
    </dgm:pt>
    <dgm:pt modelId="{F56D233C-3C10-4E57-91A7-F359B19C4D36}" type="sibTrans" cxnId="{3EDBFE7F-A6A5-4BD0-8018-E4A3B95BD59D}">
      <dgm:prSet/>
      <dgm:spPr/>
      <dgm:t>
        <a:bodyPr/>
        <a:lstStyle/>
        <a:p>
          <a:endParaRPr lang="en-GB"/>
        </a:p>
      </dgm:t>
    </dgm:pt>
    <dgm:pt modelId="{2CFE5FBC-4AC8-44E7-B5A3-045CDDE23268}">
      <dgm:prSet custT="1"/>
      <dgm:spPr/>
      <dgm:t>
        <a:bodyPr/>
        <a:lstStyle/>
        <a:p>
          <a:r>
            <a:rPr lang="en-GB" sz="2000" dirty="0"/>
            <a:t>Numbered in-text citations [1]</a:t>
          </a:r>
        </a:p>
      </dgm:t>
    </dgm:pt>
    <dgm:pt modelId="{1BD3BF01-9FF9-4104-AF18-9EA500A378A8}" type="parTrans" cxnId="{9AB96B61-1EE1-4CF8-817C-9DB0859656C3}">
      <dgm:prSet/>
      <dgm:spPr/>
      <dgm:t>
        <a:bodyPr/>
        <a:lstStyle/>
        <a:p>
          <a:endParaRPr lang="en-GB"/>
        </a:p>
      </dgm:t>
    </dgm:pt>
    <dgm:pt modelId="{5ABEA033-2E21-4EC4-A947-A928615FFC34}" type="sibTrans" cxnId="{9AB96B61-1EE1-4CF8-817C-9DB0859656C3}">
      <dgm:prSet/>
      <dgm:spPr/>
      <dgm:t>
        <a:bodyPr/>
        <a:lstStyle/>
        <a:p>
          <a:endParaRPr lang="en-GB"/>
        </a:p>
      </dgm:t>
    </dgm:pt>
    <dgm:pt modelId="{F35EDB0A-6E0A-4BF3-B209-F60D2D54070E}">
      <dgm:prSet custT="1"/>
      <dgm:spPr/>
      <dgm:t>
        <a:bodyPr/>
        <a:lstStyle/>
        <a:p>
          <a:r>
            <a:rPr lang="en-GB" sz="2000" dirty="0"/>
            <a:t>Reference list in number order</a:t>
          </a:r>
        </a:p>
      </dgm:t>
    </dgm:pt>
    <dgm:pt modelId="{4E647857-63A5-461A-A29C-40B3A278F4D8}" type="parTrans" cxnId="{09F0D7C7-EEDA-4CE1-A5B3-428AB4FE222D}">
      <dgm:prSet/>
      <dgm:spPr/>
      <dgm:t>
        <a:bodyPr/>
        <a:lstStyle/>
        <a:p>
          <a:endParaRPr lang="en-GB"/>
        </a:p>
      </dgm:t>
    </dgm:pt>
    <dgm:pt modelId="{C99C47CC-0E7E-4B41-A9E7-15014C6BF1DE}" type="sibTrans" cxnId="{09F0D7C7-EEDA-4CE1-A5B3-428AB4FE222D}">
      <dgm:prSet/>
      <dgm:spPr/>
      <dgm:t>
        <a:bodyPr/>
        <a:lstStyle/>
        <a:p>
          <a:endParaRPr lang="en-GB"/>
        </a:p>
      </dgm:t>
    </dgm:pt>
    <dgm:pt modelId="{348CE664-D600-43B0-A7B9-7AB2B586EF71}" type="pres">
      <dgm:prSet presAssocID="{D76C7F2C-2A22-4223-8F2A-E12FF882FF7F}" presName="Name0" presStyleCnt="0">
        <dgm:presLayoutVars>
          <dgm:dir/>
          <dgm:animLvl val="lvl"/>
          <dgm:resizeHandles val="exact"/>
        </dgm:presLayoutVars>
      </dgm:prSet>
      <dgm:spPr/>
    </dgm:pt>
    <dgm:pt modelId="{E1B3E867-15F8-455B-83F9-A432EB1FF3A6}" type="pres">
      <dgm:prSet presAssocID="{587019C7-9688-4153-93EB-5FDB4B00BD64}" presName="vertFlow" presStyleCnt="0"/>
      <dgm:spPr/>
    </dgm:pt>
    <dgm:pt modelId="{CFF3B42E-799D-4336-B1FC-1CD417098557}" type="pres">
      <dgm:prSet presAssocID="{587019C7-9688-4153-93EB-5FDB4B00BD64}" presName="header" presStyleLbl="node1" presStyleIdx="0" presStyleCnt="1"/>
      <dgm:spPr/>
    </dgm:pt>
    <dgm:pt modelId="{248E91F5-C007-49D2-A98A-2B0B19789285}" type="pres">
      <dgm:prSet presAssocID="{1BD3BF01-9FF9-4104-AF18-9EA500A378A8}" presName="parTrans" presStyleLbl="sibTrans2D1" presStyleIdx="0" presStyleCnt="2"/>
      <dgm:spPr/>
    </dgm:pt>
    <dgm:pt modelId="{1298CB30-DB10-4CA9-B91B-CE48C42CABA1}" type="pres">
      <dgm:prSet presAssocID="{2CFE5FBC-4AC8-44E7-B5A3-045CDDE23268}" presName="child" presStyleLbl="alignAccFollowNode1" presStyleIdx="0" presStyleCnt="2">
        <dgm:presLayoutVars>
          <dgm:chMax val="0"/>
          <dgm:bulletEnabled val="1"/>
        </dgm:presLayoutVars>
      </dgm:prSet>
      <dgm:spPr/>
    </dgm:pt>
    <dgm:pt modelId="{8C538DFA-9006-4F49-9919-1855B48AD232}" type="pres">
      <dgm:prSet presAssocID="{5ABEA033-2E21-4EC4-A947-A928615FFC34}" presName="sibTrans" presStyleLbl="sibTrans2D1" presStyleIdx="1" presStyleCnt="2"/>
      <dgm:spPr/>
    </dgm:pt>
    <dgm:pt modelId="{03FECFB8-600A-4D20-86D2-7ED1239EBC6D}" type="pres">
      <dgm:prSet presAssocID="{F35EDB0A-6E0A-4BF3-B209-F60D2D54070E}" presName="child" presStyleLbl="alignAccFollowNode1" presStyleIdx="1" presStyleCnt="2">
        <dgm:presLayoutVars>
          <dgm:chMax val="0"/>
          <dgm:bulletEnabled val="1"/>
        </dgm:presLayoutVars>
      </dgm:prSet>
      <dgm:spPr/>
    </dgm:pt>
  </dgm:ptLst>
  <dgm:cxnLst>
    <dgm:cxn modelId="{2526890D-C0FE-4188-93B5-4C6040166965}" type="presOf" srcId="{F35EDB0A-6E0A-4BF3-B209-F60D2D54070E}" destId="{03FECFB8-600A-4D20-86D2-7ED1239EBC6D}" srcOrd="0" destOrd="0" presId="urn:microsoft.com/office/officeart/2005/8/layout/lProcess1"/>
    <dgm:cxn modelId="{D6033C43-A8CD-4828-8F94-7033066B43E7}" type="presOf" srcId="{2CFE5FBC-4AC8-44E7-B5A3-045CDDE23268}" destId="{1298CB30-DB10-4CA9-B91B-CE48C42CABA1}" srcOrd="0" destOrd="0" presId="urn:microsoft.com/office/officeart/2005/8/layout/lProcess1"/>
    <dgm:cxn modelId="{9AB96B61-1EE1-4CF8-817C-9DB0859656C3}" srcId="{587019C7-9688-4153-93EB-5FDB4B00BD64}" destId="{2CFE5FBC-4AC8-44E7-B5A3-045CDDE23268}" srcOrd="0" destOrd="0" parTransId="{1BD3BF01-9FF9-4104-AF18-9EA500A378A8}" sibTransId="{5ABEA033-2E21-4EC4-A947-A928615FFC34}"/>
    <dgm:cxn modelId="{A045F37F-74B4-4AC3-A658-BEE14ACFB039}" type="presOf" srcId="{587019C7-9688-4153-93EB-5FDB4B00BD64}" destId="{CFF3B42E-799D-4336-B1FC-1CD417098557}" srcOrd="0" destOrd="0" presId="urn:microsoft.com/office/officeart/2005/8/layout/lProcess1"/>
    <dgm:cxn modelId="{3EDBFE7F-A6A5-4BD0-8018-E4A3B95BD59D}" srcId="{D76C7F2C-2A22-4223-8F2A-E12FF882FF7F}" destId="{587019C7-9688-4153-93EB-5FDB4B00BD64}" srcOrd="0" destOrd="0" parTransId="{1C9BA1AF-1676-46A2-8842-6F2B65C51666}" sibTransId="{F56D233C-3C10-4E57-91A7-F359B19C4D36}"/>
    <dgm:cxn modelId="{8A586F9D-E214-45DF-BE89-7BA5B21CAF11}" type="presOf" srcId="{5ABEA033-2E21-4EC4-A947-A928615FFC34}" destId="{8C538DFA-9006-4F49-9919-1855B48AD232}" srcOrd="0" destOrd="0" presId="urn:microsoft.com/office/officeart/2005/8/layout/lProcess1"/>
    <dgm:cxn modelId="{CD1595B9-8A4E-47AA-BF0A-E4180403023E}" type="presOf" srcId="{1BD3BF01-9FF9-4104-AF18-9EA500A378A8}" destId="{248E91F5-C007-49D2-A98A-2B0B19789285}" srcOrd="0" destOrd="0" presId="urn:microsoft.com/office/officeart/2005/8/layout/lProcess1"/>
    <dgm:cxn modelId="{FA2A8ABD-61B5-42E9-8DDA-873B2972B9A8}" type="presOf" srcId="{D76C7F2C-2A22-4223-8F2A-E12FF882FF7F}" destId="{348CE664-D600-43B0-A7B9-7AB2B586EF71}" srcOrd="0" destOrd="0" presId="urn:microsoft.com/office/officeart/2005/8/layout/lProcess1"/>
    <dgm:cxn modelId="{09F0D7C7-EEDA-4CE1-A5B3-428AB4FE222D}" srcId="{587019C7-9688-4153-93EB-5FDB4B00BD64}" destId="{F35EDB0A-6E0A-4BF3-B209-F60D2D54070E}" srcOrd="1" destOrd="0" parTransId="{4E647857-63A5-461A-A29C-40B3A278F4D8}" sibTransId="{C99C47CC-0E7E-4B41-A9E7-15014C6BF1DE}"/>
    <dgm:cxn modelId="{A849883B-A924-4F99-B61D-CEBDE7192F54}" type="presParOf" srcId="{348CE664-D600-43B0-A7B9-7AB2B586EF71}" destId="{E1B3E867-15F8-455B-83F9-A432EB1FF3A6}" srcOrd="0" destOrd="0" presId="urn:microsoft.com/office/officeart/2005/8/layout/lProcess1"/>
    <dgm:cxn modelId="{9CB0EC1E-5E94-4B3F-B6F4-1833686E56E7}" type="presParOf" srcId="{E1B3E867-15F8-455B-83F9-A432EB1FF3A6}" destId="{CFF3B42E-799D-4336-B1FC-1CD417098557}" srcOrd="0" destOrd="0" presId="urn:microsoft.com/office/officeart/2005/8/layout/lProcess1"/>
    <dgm:cxn modelId="{E35F5B7D-0B22-4F00-8006-C52801C9430B}" type="presParOf" srcId="{E1B3E867-15F8-455B-83F9-A432EB1FF3A6}" destId="{248E91F5-C007-49D2-A98A-2B0B19789285}" srcOrd="1" destOrd="0" presId="urn:microsoft.com/office/officeart/2005/8/layout/lProcess1"/>
    <dgm:cxn modelId="{92DCDD9F-4DC8-4E70-A725-3E12682AE6A0}" type="presParOf" srcId="{E1B3E867-15F8-455B-83F9-A432EB1FF3A6}" destId="{1298CB30-DB10-4CA9-B91B-CE48C42CABA1}" srcOrd="2" destOrd="0" presId="urn:microsoft.com/office/officeart/2005/8/layout/lProcess1"/>
    <dgm:cxn modelId="{C0223937-2E68-46A4-ADEA-C34E8903CFE0}" type="presParOf" srcId="{E1B3E867-15F8-455B-83F9-A432EB1FF3A6}" destId="{8C538DFA-9006-4F49-9919-1855B48AD232}" srcOrd="3" destOrd="0" presId="urn:microsoft.com/office/officeart/2005/8/layout/lProcess1"/>
    <dgm:cxn modelId="{728CA763-FBEE-419B-8897-C77EA8D11366}" type="presParOf" srcId="{E1B3E867-15F8-455B-83F9-A432EB1FF3A6}" destId="{03FECFB8-600A-4D20-86D2-7ED1239EBC6D}" srcOrd="4"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3717DC-7AC8-4BFB-8557-EEEDCE8F8011}"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GB"/>
        </a:p>
      </dgm:t>
    </dgm:pt>
    <dgm:pt modelId="{CE81C50D-C471-4367-8A8C-4F97DCAEA0FA}">
      <dgm:prSet phldrT="[Text]" custT="1"/>
      <dgm:spPr/>
      <dgm:t>
        <a:bodyPr/>
        <a:lstStyle/>
        <a:p>
          <a:r>
            <a:rPr lang="en-GB" sz="2800" dirty="0"/>
            <a:t>Quoting [citation number, page]</a:t>
          </a:r>
        </a:p>
      </dgm:t>
    </dgm:pt>
    <dgm:pt modelId="{A1EA606B-404F-40F0-9B55-F72F345BF359}" type="parTrans" cxnId="{86F59BCE-1780-4C69-9FB0-C85000D01E0E}">
      <dgm:prSet/>
      <dgm:spPr/>
      <dgm:t>
        <a:bodyPr/>
        <a:lstStyle/>
        <a:p>
          <a:endParaRPr lang="en-GB"/>
        </a:p>
      </dgm:t>
    </dgm:pt>
    <dgm:pt modelId="{EA6F75A0-5179-4E53-95EC-8371D8AF7400}" type="sibTrans" cxnId="{86F59BCE-1780-4C69-9FB0-C85000D01E0E}">
      <dgm:prSet/>
      <dgm:spPr/>
      <dgm:t>
        <a:bodyPr/>
        <a:lstStyle/>
        <a:p>
          <a:endParaRPr lang="en-GB"/>
        </a:p>
      </dgm:t>
    </dgm:pt>
    <dgm:pt modelId="{FA257E0C-3D74-4441-A9D3-1F070375F403}">
      <dgm:prSet phldrT="[Text]" custT="1"/>
      <dgm:spPr/>
      <dgm:t>
        <a:bodyPr/>
        <a:lstStyle/>
        <a:p>
          <a:pPr>
            <a:buFont typeface="Arial" panose="020B0604020202020204" pitchFamily="34" charset="0"/>
            <a:buChar char="•"/>
          </a:pPr>
          <a:r>
            <a:rPr lang="en-GB" sz="2400" b="0" i="0" dirty="0"/>
            <a:t>Embracing the cloud could make robots “lighter, cheaper, and smarter” [2, p.1].</a:t>
          </a:r>
          <a:endParaRPr lang="en-GB" sz="2400" dirty="0"/>
        </a:p>
      </dgm:t>
    </dgm:pt>
    <dgm:pt modelId="{14A70FA7-524F-4A98-BBF7-C0F11AF53E99}" type="parTrans" cxnId="{0CE2F088-879B-4E77-B7D5-8FFB0CD79590}">
      <dgm:prSet/>
      <dgm:spPr/>
      <dgm:t>
        <a:bodyPr/>
        <a:lstStyle/>
        <a:p>
          <a:endParaRPr lang="en-GB"/>
        </a:p>
      </dgm:t>
    </dgm:pt>
    <dgm:pt modelId="{DEEEE893-E0CA-4C65-9576-E67E3D8E2AD0}" type="sibTrans" cxnId="{0CE2F088-879B-4E77-B7D5-8FFB0CD79590}">
      <dgm:prSet/>
      <dgm:spPr/>
      <dgm:t>
        <a:bodyPr/>
        <a:lstStyle/>
        <a:p>
          <a:endParaRPr lang="en-GB"/>
        </a:p>
      </dgm:t>
    </dgm:pt>
    <dgm:pt modelId="{FEA1E1B7-324C-450E-A73C-10B87417BDED}">
      <dgm:prSet phldrT="[Text]" custT="1"/>
      <dgm:spPr/>
      <dgm:t>
        <a:bodyPr/>
        <a:lstStyle/>
        <a:p>
          <a:pPr>
            <a:buFont typeface="Arial" panose="020B0604020202020204" pitchFamily="34" charset="0"/>
            <a:buChar char="•"/>
          </a:pPr>
          <a:endParaRPr lang="en-GB" sz="2400" dirty="0"/>
        </a:p>
      </dgm:t>
    </dgm:pt>
    <dgm:pt modelId="{C225800F-EF9B-4AC2-8F7B-D47BB04E444C}" type="parTrans" cxnId="{6C29DC25-FA5A-49BE-8666-5489337C1E78}">
      <dgm:prSet/>
      <dgm:spPr/>
      <dgm:t>
        <a:bodyPr/>
        <a:lstStyle/>
        <a:p>
          <a:endParaRPr lang="en-GB"/>
        </a:p>
      </dgm:t>
    </dgm:pt>
    <dgm:pt modelId="{AA2846B4-E4EC-4D39-BA4B-44520324D12B}" type="sibTrans" cxnId="{6C29DC25-FA5A-49BE-8666-5489337C1E78}">
      <dgm:prSet/>
      <dgm:spPr/>
      <dgm:t>
        <a:bodyPr/>
        <a:lstStyle/>
        <a:p>
          <a:endParaRPr lang="en-GB"/>
        </a:p>
      </dgm:t>
    </dgm:pt>
    <dgm:pt modelId="{4756C1E3-08A3-4EDF-86C4-33FE4827DEEC}" type="pres">
      <dgm:prSet presAssocID="{9C3717DC-7AC8-4BFB-8557-EEEDCE8F8011}" presName="linear" presStyleCnt="0">
        <dgm:presLayoutVars>
          <dgm:animLvl val="lvl"/>
          <dgm:resizeHandles val="exact"/>
        </dgm:presLayoutVars>
      </dgm:prSet>
      <dgm:spPr/>
    </dgm:pt>
    <dgm:pt modelId="{16F8F489-6633-4E86-B830-CD16B9EC4ED8}" type="pres">
      <dgm:prSet presAssocID="{CE81C50D-C471-4367-8A8C-4F97DCAEA0FA}" presName="parentText" presStyleLbl="node1" presStyleIdx="0" presStyleCnt="1" custScaleY="65738">
        <dgm:presLayoutVars>
          <dgm:chMax val="0"/>
          <dgm:bulletEnabled val="1"/>
        </dgm:presLayoutVars>
      </dgm:prSet>
      <dgm:spPr/>
    </dgm:pt>
    <dgm:pt modelId="{460A1ED6-764B-42A0-AEC6-2345B2EA0C75}" type="pres">
      <dgm:prSet presAssocID="{CE81C50D-C471-4367-8A8C-4F97DCAEA0FA}" presName="childText" presStyleLbl="revTx" presStyleIdx="0" presStyleCnt="1">
        <dgm:presLayoutVars>
          <dgm:bulletEnabled val="1"/>
        </dgm:presLayoutVars>
      </dgm:prSet>
      <dgm:spPr/>
    </dgm:pt>
  </dgm:ptLst>
  <dgm:cxnLst>
    <dgm:cxn modelId="{6C29DC25-FA5A-49BE-8666-5489337C1E78}" srcId="{CE81C50D-C471-4367-8A8C-4F97DCAEA0FA}" destId="{FEA1E1B7-324C-450E-A73C-10B87417BDED}" srcOrd="0" destOrd="0" parTransId="{C225800F-EF9B-4AC2-8F7B-D47BB04E444C}" sibTransId="{AA2846B4-E4EC-4D39-BA4B-44520324D12B}"/>
    <dgm:cxn modelId="{F84E5655-137C-468B-AC95-4065E97D39E2}" type="presOf" srcId="{FEA1E1B7-324C-450E-A73C-10B87417BDED}" destId="{460A1ED6-764B-42A0-AEC6-2345B2EA0C75}" srcOrd="0" destOrd="0" presId="urn:microsoft.com/office/officeart/2005/8/layout/vList2"/>
    <dgm:cxn modelId="{23E89A63-ABF0-4072-9BBB-22CF62F4A4CF}" type="presOf" srcId="{CE81C50D-C471-4367-8A8C-4F97DCAEA0FA}" destId="{16F8F489-6633-4E86-B830-CD16B9EC4ED8}" srcOrd="0" destOrd="0" presId="urn:microsoft.com/office/officeart/2005/8/layout/vList2"/>
    <dgm:cxn modelId="{0CE2F088-879B-4E77-B7D5-8FFB0CD79590}" srcId="{CE81C50D-C471-4367-8A8C-4F97DCAEA0FA}" destId="{FA257E0C-3D74-4441-A9D3-1F070375F403}" srcOrd="1" destOrd="0" parTransId="{14A70FA7-524F-4A98-BBF7-C0F11AF53E99}" sibTransId="{DEEEE893-E0CA-4C65-9576-E67E3D8E2AD0}"/>
    <dgm:cxn modelId="{0C34CEBA-9353-4BAD-8339-0F4AA66C5175}" type="presOf" srcId="{FA257E0C-3D74-4441-A9D3-1F070375F403}" destId="{460A1ED6-764B-42A0-AEC6-2345B2EA0C75}" srcOrd="0" destOrd="1" presId="urn:microsoft.com/office/officeart/2005/8/layout/vList2"/>
    <dgm:cxn modelId="{AF4549C2-4B39-43E5-B7F7-AEF38240AE79}" type="presOf" srcId="{9C3717DC-7AC8-4BFB-8557-EEEDCE8F8011}" destId="{4756C1E3-08A3-4EDF-86C4-33FE4827DEEC}" srcOrd="0" destOrd="0" presId="urn:microsoft.com/office/officeart/2005/8/layout/vList2"/>
    <dgm:cxn modelId="{86F59BCE-1780-4C69-9FB0-C85000D01E0E}" srcId="{9C3717DC-7AC8-4BFB-8557-EEEDCE8F8011}" destId="{CE81C50D-C471-4367-8A8C-4F97DCAEA0FA}" srcOrd="0" destOrd="0" parTransId="{A1EA606B-404F-40F0-9B55-F72F345BF359}" sibTransId="{EA6F75A0-5179-4E53-95EC-8371D8AF7400}"/>
    <dgm:cxn modelId="{FC254FB9-2CB5-4FDE-9908-A360096070C6}" type="presParOf" srcId="{4756C1E3-08A3-4EDF-86C4-33FE4827DEEC}" destId="{16F8F489-6633-4E86-B830-CD16B9EC4ED8}" srcOrd="0" destOrd="0" presId="urn:microsoft.com/office/officeart/2005/8/layout/vList2"/>
    <dgm:cxn modelId="{5E4E9271-6C89-4BAA-A213-2B8B4B9AE8F4}" type="presParOf" srcId="{4756C1E3-08A3-4EDF-86C4-33FE4827DEEC}" destId="{460A1ED6-764B-42A0-AEC6-2345B2EA0C7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C3717DC-7AC8-4BFB-8557-EEEDCE8F8011}"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GB"/>
        </a:p>
      </dgm:t>
    </dgm:pt>
    <dgm:pt modelId="{D6777591-B50C-45E6-8E4E-F88DFD973A00}">
      <dgm:prSet phldrT="[Text]" custT="1"/>
      <dgm:spPr/>
      <dgm:t>
        <a:bodyPr/>
        <a:lstStyle/>
        <a:p>
          <a:r>
            <a:rPr lang="en-GB" sz="2400" b="0" i="0" dirty="0"/>
            <a:t>As the scale of the applications expands, it may be very difficult to deploy and maintain the system for a long time [3].</a:t>
          </a:r>
          <a:endParaRPr lang="en-GB" sz="2400" dirty="0"/>
        </a:p>
      </dgm:t>
    </dgm:pt>
    <dgm:pt modelId="{3BA23DE5-EFD9-44A8-B9F0-A788D65CE099}" type="parTrans" cxnId="{DDF6D20C-C64D-4689-AFF6-53A36F971B93}">
      <dgm:prSet/>
      <dgm:spPr/>
      <dgm:t>
        <a:bodyPr/>
        <a:lstStyle/>
        <a:p>
          <a:endParaRPr lang="en-GB"/>
        </a:p>
      </dgm:t>
    </dgm:pt>
    <dgm:pt modelId="{C4E092DB-9106-4373-845E-7AA6F5B01FBA}" type="sibTrans" cxnId="{DDF6D20C-C64D-4689-AFF6-53A36F971B93}">
      <dgm:prSet/>
      <dgm:spPr/>
      <dgm:t>
        <a:bodyPr/>
        <a:lstStyle/>
        <a:p>
          <a:endParaRPr lang="en-GB"/>
        </a:p>
      </dgm:t>
    </dgm:pt>
    <dgm:pt modelId="{A8DA7FF2-F2A5-4135-AC08-D9B02ADD3BA6}">
      <dgm:prSet custT="1"/>
      <dgm:spPr/>
      <dgm:t>
        <a:bodyPr/>
        <a:lstStyle/>
        <a:p>
          <a:r>
            <a:rPr lang="en-GB" sz="2400" b="0" i="0" dirty="0" err="1"/>
            <a:t>Tenorth</a:t>
          </a:r>
          <a:r>
            <a:rPr lang="en-GB" sz="2400" b="0" i="0" dirty="0"/>
            <a:t> [4] designed the UNR-PF to realize human–computer interaction in a convenience store.</a:t>
          </a:r>
          <a:endParaRPr lang="en-GB" sz="2400" dirty="0"/>
        </a:p>
      </dgm:t>
    </dgm:pt>
    <dgm:pt modelId="{375B94C7-72E1-4149-8B01-6E1B76A34546}" type="parTrans" cxnId="{A549FAD7-A379-4528-9801-0223B8D4EEF7}">
      <dgm:prSet/>
      <dgm:spPr/>
      <dgm:t>
        <a:bodyPr/>
        <a:lstStyle/>
        <a:p>
          <a:endParaRPr lang="en-GB"/>
        </a:p>
      </dgm:t>
    </dgm:pt>
    <dgm:pt modelId="{AEAB6183-0976-4CCC-9426-C3034C7EEB7E}" type="sibTrans" cxnId="{A549FAD7-A379-4528-9801-0223B8D4EEF7}">
      <dgm:prSet/>
      <dgm:spPr/>
      <dgm:t>
        <a:bodyPr/>
        <a:lstStyle/>
        <a:p>
          <a:endParaRPr lang="en-GB"/>
        </a:p>
      </dgm:t>
    </dgm:pt>
    <dgm:pt modelId="{D942E509-741A-4D43-ACD1-6B7A5CABDB9C}">
      <dgm:prSet phldrT="[Text]" custT="1"/>
      <dgm:spPr/>
      <dgm:t>
        <a:bodyPr/>
        <a:lstStyle/>
        <a:p>
          <a:pPr>
            <a:buFont typeface="Arial" panose="020B0604020202020204" pitchFamily="34" charset="0"/>
            <a:buChar char="•"/>
          </a:pPr>
          <a:r>
            <a:rPr lang="en-GB" sz="2800" dirty="0"/>
            <a:t>Paraphrasing and summarising [citation number].</a:t>
          </a:r>
        </a:p>
      </dgm:t>
    </dgm:pt>
    <dgm:pt modelId="{E2959041-33EB-46E6-8979-CCF990747C57}" type="parTrans" cxnId="{6918E41A-7520-4D33-A53F-BEDA66F136E8}">
      <dgm:prSet/>
      <dgm:spPr/>
      <dgm:t>
        <a:bodyPr/>
        <a:lstStyle/>
        <a:p>
          <a:endParaRPr lang="en-GB"/>
        </a:p>
      </dgm:t>
    </dgm:pt>
    <dgm:pt modelId="{673D9268-5908-457B-8484-D9BA64C78B7F}" type="sibTrans" cxnId="{6918E41A-7520-4D33-A53F-BEDA66F136E8}">
      <dgm:prSet/>
      <dgm:spPr/>
      <dgm:t>
        <a:bodyPr/>
        <a:lstStyle/>
        <a:p>
          <a:endParaRPr lang="en-GB"/>
        </a:p>
      </dgm:t>
    </dgm:pt>
    <dgm:pt modelId="{CD582E20-A0DE-4C31-8F01-9B7342F05267}">
      <dgm:prSet phldrT="[Text]" custT="1"/>
      <dgm:spPr/>
      <dgm:t>
        <a:bodyPr/>
        <a:lstStyle/>
        <a:p>
          <a:endParaRPr lang="en-GB" sz="2400" dirty="0"/>
        </a:p>
      </dgm:t>
    </dgm:pt>
    <dgm:pt modelId="{4E7C7A5D-6FEF-4704-A25A-9DFA90B1A0C8}" type="parTrans" cxnId="{F26A0AFB-2E60-46D8-9BBD-A68C632E5BB7}">
      <dgm:prSet/>
      <dgm:spPr/>
      <dgm:t>
        <a:bodyPr/>
        <a:lstStyle/>
        <a:p>
          <a:endParaRPr lang="en-GB"/>
        </a:p>
      </dgm:t>
    </dgm:pt>
    <dgm:pt modelId="{FE00B709-B45A-4E16-97C7-634D810E75FC}" type="sibTrans" cxnId="{F26A0AFB-2E60-46D8-9BBD-A68C632E5BB7}">
      <dgm:prSet/>
      <dgm:spPr/>
      <dgm:t>
        <a:bodyPr/>
        <a:lstStyle/>
        <a:p>
          <a:endParaRPr lang="en-GB"/>
        </a:p>
      </dgm:t>
    </dgm:pt>
    <dgm:pt modelId="{4756C1E3-08A3-4EDF-86C4-33FE4827DEEC}" type="pres">
      <dgm:prSet presAssocID="{9C3717DC-7AC8-4BFB-8557-EEEDCE8F8011}" presName="linear" presStyleCnt="0">
        <dgm:presLayoutVars>
          <dgm:animLvl val="lvl"/>
          <dgm:resizeHandles val="exact"/>
        </dgm:presLayoutVars>
      </dgm:prSet>
      <dgm:spPr/>
    </dgm:pt>
    <dgm:pt modelId="{28E7A5E9-9362-400D-BDC7-3CCE1C6DF9DC}" type="pres">
      <dgm:prSet presAssocID="{D942E509-741A-4D43-ACD1-6B7A5CABDB9C}" presName="parentText" presStyleLbl="node1" presStyleIdx="0" presStyleCnt="1" custScaleY="64125" custLinFactNeighborX="-120" custLinFactNeighborY="-73366">
        <dgm:presLayoutVars>
          <dgm:chMax val="0"/>
          <dgm:bulletEnabled val="1"/>
        </dgm:presLayoutVars>
      </dgm:prSet>
      <dgm:spPr/>
    </dgm:pt>
    <dgm:pt modelId="{B3937E7F-E13D-473B-A960-18651E224430}" type="pres">
      <dgm:prSet presAssocID="{D942E509-741A-4D43-ACD1-6B7A5CABDB9C}" presName="childText" presStyleLbl="revTx" presStyleIdx="0" presStyleCnt="1" custLinFactNeighborX="7" custLinFactNeighborY="-60275">
        <dgm:presLayoutVars>
          <dgm:bulletEnabled val="1"/>
        </dgm:presLayoutVars>
      </dgm:prSet>
      <dgm:spPr/>
    </dgm:pt>
  </dgm:ptLst>
  <dgm:cxnLst>
    <dgm:cxn modelId="{5AE55109-3A66-4B88-94EA-BDE37F1464B2}" type="presOf" srcId="{A8DA7FF2-F2A5-4135-AC08-D9B02ADD3BA6}" destId="{B3937E7F-E13D-473B-A960-18651E224430}" srcOrd="0" destOrd="2" presId="urn:microsoft.com/office/officeart/2005/8/layout/vList2"/>
    <dgm:cxn modelId="{DDF6D20C-C64D-4689-AFF6-53A36F971B93}" srcId="{D942E509-741A-4D43-ACD1-6B7A5CABDB9C}" destId="{D6777591-B50C-45E6-8E4E-F88DFD973A00}" srcOrd="0" destOrd="0" parTransId="{3BA23DE5-EFD9-44A8-B9F0-A788D65CE099}" sibTransId="{C4E092DB-9106-4373-845E-7AA6F5B01FBA}"/>
    <dgm:cxn modelId="{D844AF11-77DA-4CE2-85C0-17C1BCED3324}" type="presOf" srcId="{CD582E20-A0DE-4C31-8F01-9B7342F05267}" destId="{B3937E7F-E13D-473B-A960-18651E224430}" srcOrd="0" destOrd="1" presId="urn:microsoft.com/office/officeart/2005/8/layout/vList2"/>
    <dgm:cxn modelId="{6918E41A-7520-4D33-A53F-BEDA66F136E8}" srcId="{9C3717DC-7AC8-4BFB-8557-EEEDCE8F8011}" destId="{D942E509-741A-4D43-ACD1-6B7A5CABDB9C}" srcOrd="0" destOrd="0" parTransId="{E2959041-33EB-46E6-8979-CCF990747C57}" sibTransId="{673D9268-5908-457B-8484-D9BA64C78B7F}"/>
    <dgm:cxn modelId="{DEB84D58-C48A-4D2A-A2AF-E801FA6BE882}" type="presOf" srcId="{D6777591-B50C-45E6-8E4E-F88DFD973A00}" destId="{B3937E7F-E13D-473B-A960-18651E224430}" srcOrd="0" destOrd="0" presId="urn:microsoft.com/office/officeart/2005/8/layout/vList2"/>
    <dgm:cxn modelId="{A8FD807C-4F6E-4AD6-8E03-288372AE687B}" type="presOf" srcId="{D942E509-741A-4D43-ACD1-6B7A5CABDB9C}" destId="{28E7A5E9-9362-400D-BDC7-3CCE1C6DF9DC}" srcOrd="0" destOrd="0" presId="urn:microsoft.com/office/officeart/2005/8/layout/vList2"/>
    <dgm:cxn modelId="{AF4549C2-4B39-43E5-B7F7-AEF38240AE79}" type="presOf" srcId="{9C3717DC-7AC8-4BFB-8557-EEEDCE8F8011}" destId="{4756C1E3-08A3-4EDF-86C4-33FE4827DEEC}" srcOrd="0" destOrd="0" presId="urn:microsoft.com/office/officeart/2005/8/layout/vList2"/>
    <dgm:cxn modelId="{A549FAD7-A379-4528-9801-0223B8D4EEF7}" srcId="{D942E509-741A-4D43-ACD1-6B7A5CABDB9C}" destId="{A8DA7FF2-F2A5-4135-AC08-D9B02ADD3BA6}" srcOrd="2" destOrd="0" parTransId="{375B94C7-72E1-4149-8B01-6E1B76A34546}" sibTransId="{AEAB6183-0976-4CCC-9426-C3034C7EEB7E}"/>
    <dgm:cxn modelId="{F26A0AFB-2E60-46D8-9BBD-A68C632E5BB7}" srcId="{D942E509-741A-4D43-ACD1-6B7A5CABDB9C}" destId="{CD582E20-A0DE-4C31-8F01-9B7342F05267}" srcOrd="1" destOrd="0" parTransId="{4E7C7A5D-6FEF-4704-A25A-9DFA90B1A0C8}" sibTransId="{FE00B709-B45A-4E16-97C7-634D810E75FC}"/>
    <dgm:cxn modelId="{20117FBC-42F1-457D-A5CA-88E8133669D8}" type="presParOf" srcId="{4756C1E3-08A3-4EDF-86C4-33FE4827DEEC}" destId="{28E7A5E9-9362-400D-BDC7-3CCE1C6DF9DC}" srcOrd="0" destOrd="0" presId="urn:microsoft.com/office/officeart/2005/8/layout/vList2"/>
    <dgm:cxn modelId="{93B5DCD0-52A6-40C8-9AEF-6A1E24AD8854}" type="presParOf" srcId="{4756C1E3-08A3-4EDF-86C4-33FE4827DEEC}" destId="{B3937E7F-E13D-473B-A960-18651E224430}"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8B6648-41F4-41E3-83A1-8FBBDB9A911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BD6EA388-46C8-49FE-956D-95D4477D3AD1}">
      <dgm:prSet custT="1"/>
      <dgm:spPr/>
      <dgm:t>
        <a:bodyPr/>
        <a:lstStyle/>
        <a:p>
          <a:r>
            <a:rPr lang="en-GB" sz="2400" b="1" baseline="0" dirty="0"/>
            <a:t>Cheating and collusion</a:t>
          </a:r>
          <a:endParaRPr lang="en-GB" sz="2400" dirty="0"/>
        </a:p>
      </dgm:t>
    </dgm:pt>
    <dgm:pt modelId="{D3DA1886-29CC-466F-BBE2-7D3B9E5F07B5}" type="parTrans" cxnId="{DC9B2CB2-AF42-4CC0-9CBF-D783E9F4CCBF}">
      <dgm:prSet/>
      <dgm:spPr/>
      <dgm:t>
        <a:bodyPr/>
        <a:lstStyle/>
        <a:p>
          <a:endParaRPr lang="en-GB"/>
        </a:p>
      </dgm:t>
    </dgm:pt>
    <dgm:pt modelId="{7F9361A4-C331-4071-AB8F-20EC425B7691}" type="sibTrans" cxnId="{DC9B2CB2-AF42-4CC0-9CBF-D783E9F4CCBF}">
      <dgm:prSet/>
      <dgm:spPr/>
      <dgm:t>
        <a:bodyPr/>
        <a:lstStyle/>
        <a:p>
          <a:endParaRPr lang="en-GB"/>
        </a:p>
      </dgm:t>
    </dgm:pt>
    <dgm:pt modelId="{5F5A6AEC-365C-4E2D-9950-F1AD9F48DCFA}">
      <dgm:prSet custT="1"/>
      <dgm:spPr/>
      <dgm:t>
        <a:bodyPr/>
        <a:lstStyle/>
        <a:p>
          <a:r>
            <a:rPr lang="en-GB" sz="2000" baseline="0" dirty="0"/>
            <a:t>Presenting someone else’s work as your own.</a:t>
          </a:r>
          <a:endParaRPr lang="en-GB" sz="2000" dirty="0"/>
        </a:p>
      </dgm:t>
    </dgm:pt>
    <dgm:pt modelId="{BD31E43C-AE3A-4CAD-A54B-80462213623D}" type="parTrans" cxnId="{B42A5368-14AD-4D6D-BBCD-8B9E6BC9D25D}">
      <dgm:prSet/>
      <dgm:spPr/>
      <dgm:t>
        <a:bodyPr/>
        <a:lstStyle/>
        <a:p>
          <a:endParaRPr lang="en-GB"/>
        </a:p>
      </dgm:t>
    </dgm:pt>
    <dgm:pt modelId="{C2786C22-A82D-4A94-BC5B-AA5051B5203B}" type="sibTrans" cxnId="{B42A5368-14AD-4D6D-BBCD-8B9E6BC9D25D}">
      <dgm:prSet/>
      <dgm:spPr/>
      <dgm:t>
        <a:bodyPr/>
        <a:lstStyle/>
        <a:p>
          <a:endParaRPr lang="en-GB"/>
        </a:p>
      </dgm:t>
    </dgm:pt>
    <dgm:pt modelId="{AAE9E2FC-1CDF-4EE6-83EF-DCEAC675BD89}">
      <dgm:prSet custT="1"/>
      <dgm:spPr/>
      <dgm:t>
        <a:bodyPr/>
        <a:lstStyle/>
        <a:p>
          <a:r>
            <a:rPr lang="en-GB" sz="2400" b="1" baseline="0" dirty="0"/>
            <a:t>Not acknowledging ideas and materials used</a:t>
          </a:r>
          <a:endParaRPr lang="en-GB" sz="2400" dirty="0"/>
        </a:p>
      </dgm:t>
    </dgm:pt>
    <dgm:pt modelId="{2A0B77E2-F8FB-48B6-9C36-BE3B6D81875B}" type="parTrans" cxnId="{B31082AB-B8CA-45AF-99F7-EBFEEB31AE0F}">
      <dgm:prSet/>
      <dgm:spPr/>
      <dgm:t>
        <a:bodyPr/>
        <a:lstStyle/>
        <a:p>
          <a:endParaRPr lang="en-GB"/>
        </a:p>
      </dgm:t>
    </dgm:pt>
    <dgm:pt modelId="{16C89BF9-ED64-4727-B83A-0A0D0092FFC8}" type="sibTrans" cxnId="{B31082AB-B8CA-45AF-99F7-EBFEEB31AE0F}">
      <dgm:prSet/>
      <dgm:spPr/>
      <dgm:t>
        <a:bodyPr/>
        <a:lstStyle/>
        <a:p>
          <a:endParaRPr lang="en-GB"/>
        </a:p>
      </dgm:t>
    </dgm:pt>
    <dgm:pt modelId="{7B94B123-23A9-44CD-A2D5-E17C1708700B}">
      <dgm:prSet custT="1"/>
      <dgm:spPr/>
      <dgm:t>
        <a:bodyPr/>
        <a:lstStyle/>
        <a:p>
          <a:r>
            <a:rPr lang="en-GB" sz="2000" baseline="0" dirty="0"/>
            <a:t>Copying material (images, words, ideas) </a:t>
          </a:r>
          <a:r>
            <a:rPr lang="en-GB" sz="2000" b="1" baseline="0" dirty="0"/>
            <a:t>without </a:t>
          </a:r>
          <a:r>
            <a:rPr lang="en-GB" sz="2000" baseline="0" dirty="0"/>
            <a:t>referencing.</a:t>
          </a:r>
          <a:endParaRPr lang="en-GB" sz="2000" dirty="0"/>
        </a:p>
      </dgm:t>
    </dgm:pt>
    <dgm:pt modelId="{2423B9AD-85D2-481C-85BD-B0997A6E817B}" type="parTrans" cxnId="{239CFBCF-7151-4388-999B-CC6435A81DDE}">
      <dgm:prSet/>
      <dgm:spPr/>
      <dgm:t>
        <a:bodyPr/>
        <a:lstStyle/>
        <a:p>
          <a:endParaRPr lang="en-GB"/>
        </a:p>
      </dgm:t>
    </dgm:pt>
    <dgm:pt modelId="{1416636F-0E2A-4D2E-A999-D2BFDD26D3DA}" type="sibTrans" cxnId="{239CFBCF-7151-4388-999B-CC6435A81DDE}">
      <dgm:prSet/>
      <dgm:spPr/>
      <dgm:t>
        <a:bodyPr/>
        <a:lstStyle/>
        <a:p>
          <a:endParaRPr lang="en-GB"/>
        </a:p>
      </dgm:t>
    </dgm:pt>
    <dgm:pt modelId="{B45DD9F8-4C7B-40D8-ACC8-5342FAA64121}">
      <dgm:prSet custT="1"/>
      <dgm:spPr/>
      <dgm:t>
        <a:bodyPr/>
        <a:lstStyle/>
        <a:p>
          <a:r>
            <a:rPr lang="en-GB" sz="2000" baseline="0" dirty="0"/>
            <a:t>Paraphrasing or summarising information from a source </a:t>
          </a:r>
          <a:r>
            <a:rPr lang="en-GB" sz="2000" b="1" baseline="0" dirty="0"/>
            <a:t>without</a:t>
          </a:r>
          <a:r>
            <a:rPr lang="en-GB" sz="2000" baseline="0" dirty="0"/>
            <a:t> referencing.</a:t>
          </a:r>
          <a:endParaRPr lang="en-GB" sz="2000" dirty="0"/>
        </a:p>
      </dgm:t>
    </dgm:pt>
    <dgm:pt modelId="{6F74671D-3F44-448A-8592-1DF13996853E}" type="parTrans" cxnId="{6E8B788A-0086-4C03-9523-F6720DCE668D}">
      <dgm:prSet/>
      <dgm:spPr/>
      <dgm:t>
        <a:bodyPr/>
        <a:lstStyle/>
        <a:p>
          <a:endParaRPr lang="en-GB"/>
        </a:p>
      </dgm:t>
    </dgm:pt>
    <dgm:pt modelId="{263D50B7-91D4-4FA4-87D2-FB2996BD23EF}" type="sibTrans" cxnId="{6E8B788A-0086-4C03-9523-F6720DCE668D}">
      <dgm:prSet/>
      <dgm:spPr/>
      <dgm:t>
        <a:bodyPr/>
        <a:lstStyle/>
        <a:p>
          <a:endParaRPr lang="en-GB"/>
        </a:p>
      </dgm:t>
    </dgm:pt>
    <dgm:pt modelId="{727147A2-B998-4D62-B0AE-F11CF6E8D099}">
      <dgm:prSet custT="1"/>
      <dgm:spPr/>
      <dgm:t>
        <a:bodyPr/>
        <a:lstStyle/>
        <a:p>
          <a:r>
            <a:rPr lang="en-US" sz="2000" baseline="0" dirty="0"/>
            <a:t>Translating others' written work </a:t>
          </a:r>
          <a:r>
            <a:rPr lang="en-US" sz="2000" b="1" baseline="0" dirty="0"/>
            <a:t>without </a:t>
          </a:r>
          <a:r>
            <a:rPr lang="en-US" sz="2000" baseline="0" dirty="0"/>
            <a:t>providing referencing</a:t>
          </a:r>
          <a:endParaRPr lang="en-GB" sz="2000" dirty="0"/>
        </a:p>
      </dgm:t>
    </dgm:pt>
    <dgm:pt modelId="{5380DCAE-C198-4DE6-9FBE-F5E32B80C958}" type="parTrans" cxnId="{4B59B165-073F-4E98-83F4-490FDBE74930}">
      <dgm:prSet/>
      <dgm:spPr/>
      <dgm:t>
        <a:bodyPr/>
        <a:lstStyle/>
        <a:p>
          <a:endParaRPr lang="en-GB"/>
        </a:p>
      </dgm:t>
    </dgm:pt>
    <dgm:pt modelId="{0B1FEA57-62B3-4913-823D-35F41DA022DC}" type="sibTrans" cxnId="{4B59B165-073F-4E98-83F4-490FDBE74930}">
      <dgm:prSet/>
      <dgm:spPr/>
      <dgm:t>
        <a:bodyPr/>
        <a:lstStyle/>
        <a:p>
          <a:endParaRPr lang="en-GB"/>
        </a:p>
      </dgm:t>
    </dgm:pt>
    <dgm:pt modelId="{93604FEF-3B70-4552-84AF-A29321D11816}">
      <dgm:prSet custT="1"/>
      <dgm:spPr/>
      <dgm:t>
        <a:bodyPr/>
        <a:lstStyle/>
        <a:p>
          <a:r>
            <a:rPr lang="en-US" sz="2000" baseline="0" dirty="0"/>
            <a:t>Resubmitting /copying your past work </a:t>
          </a:r>
          <a:endParaRPr lang="en-GB" sz="2000" dirty="0"/>
        </a:p>
      </dgm:t>
    </dgm:pt>
    <dgm:pt modelId="{44395628-20DB-4DC1-9506-7A5D869417F9}" type="parTrans" cxnId="{53CE4472-538E-48D0-A054-914DE06113D5}">
      <dgm:prSet/>
      <dgm:spPr/>
      <dgm:t>
        <a:bodyPr/>
        <a:lstStyle/>
        <a:p>
          <a:endParaRPr lang="en-GB"/>
        </a:p>
      </dgm:t>
    </dgm:pt>
    <dgm:pt modelId="{89C5EF9C-E694-44F8-A06D-1D4446B8C511}" type="sibTrans" cxnId="{53CE4472-538E-48D0-A054-914DE06113D5}">
      <dgm:prSet/>
      <dgm:spPr/>
      <dgm:t>
        <a:bodyPr/>
        <a:lstStyle/>
        <a:p>
          <a:endParaRPr lang="en-GB"/>
        </a:p>
      </dgm:t>
    </dgm:pt>
    <dgm:pt modelId="{0DBA9020-49A7-473A-9116-7D2ABD59CDE0}">
      <dgm:prSet custT="1"/>
      <dgm:spPr/>
      <dgm:t>
        <a:bodyPr/>
        <a:lstStyle/>
        <a:p>
          <a:r>
            <a:rPr lang="en-GB" sz="2000" baseline="0" dirty="0"/>
            <a:t>Copying so many words or ideas from a source that it makes up the majority of your work</a:t>
          </a:r>
          <a:endParaRPr lang="en-GB" sz="2000" dirty="0"/>
        </a:p>
      </dgm:t>
    </dgm:pt>
    <dgm:pt modelId="{383B0304-2865-4FC6-83D4-20D83EA860C3}" type="parTrans" cxnId="{760675B4-E7FE-418A-A95E-60C97DA32AF7}">
      <dgm:prSet/>
      <dgm:spPr/>
      <dgm:t>
        <a:bodyPr/>
        <a:lstStyle/>
        <a:p>
          <a:endParaRPr lang="en-GB"/>
        </a:p>
      </dgm:t>
    </dgm:pt>
    <dgm:pt modelId="{64E70528-E87F-404D-AA83-4BC487FC54C6}" type="sibTrans" cxnId="{760675B4-E7FE-418A-A95E-60C97DA32AF7}">
      <dgm:prSet/>
      <dgm:spPr/>
      <dgm:t>
        <a:bodyPr/>
        <a:lstStyle/>
        <a:p>
          <a:endParaRPr lang="en-GB"/>
        </a:p>
      </dgm:t>
    </dgm:pt>
    <dgm:pt modelId="{868421C8-495D-4DD8-827F-3BEE68A095AE}">
      <dgm:prSet custT="1"/>
      <dgm:spPr/>
      <dgm:t>
        <a:bodyPr/>
        <a:lstStyle/>
        <a:p>
          <a:r>
            <a:rPr lang="en-GB" sz="2400" b="1" baseline="0" dirty="0"/>
            <a:t>Incorrect referencing </a:t>
          </a:r>
          <a:endParaRPr lang="en-GB" sz="2400" dirty="0"/>
        </a:p>
      </dgm:t>
    </dgm:pt>
    <dgm:pt modelId="{BD3B6A77-DE6C-4E4D-A2A9-ED1B981D6D92}" type="parTrans" cxnId="{90D6150F-0C43-46DF-9BD9-CCD9D8BEBC29}">
      <dgm:prSet/>
      <dgm:spPr/>
      <dgm:t>
        <a:bodyPr/>
        <a:lstStyle/>
        <a:p>
          <a:endParaRPr lang="en-GB"/>
        </a:p>
      </dgm:t>
    </dgm:pt>
    <dgm:pt modelId="{7B0B1CA3-D0CC-48A5-ADB4-8EB9AB8D396E}" type="sibTrans" cxnId="{90D6150F-0C43-46DF-9BD9-CCD9D8BEBC29}">
      <dgm:prSet/>
      <dgm:spPr/>
      <dgm:t>
        <a:bodyPr/>
        <a:lstStyle/>
        <a:p>
          <a:endParaRPr lang="en-GB"/>
        </a:p>
      </dgm:t>
    </dgm:pt>
    <dgm:pt modelId="{D04049CC-5A25-43C6-8735-490ACD4F2F3D}">
      <dgm:prSet custT="1"/>
      <dgm:spPr/>
      <dgm:t>
        <a:bodyPr/>
        <a:lstStyle/>
        <a:p>
          <a:r>
            <a:rPr lang="en-GB" sz="2000" baseline="0" dirty="0"/>
            <a:t>Failing to put a quotation in quotation marks</a:t>
          </a:r>
          <a:endParaRPr lang="en-GB" sz="2000" dirty="0"/>
        </a:p>
      </dgm:t>
    </dgm:pt>
    <dgm:pt modelId="{A5DE175A-22EF-4F99-B3A5-DB4062187847}" type="parTrans" cxnId="{8ED9EAEF-1A02-45DE-ADD2-84DC53056581}">
      <dgm:prSet/>
      <dgm:spPr/>
      <dgm:t>
        <a:bodyPr/>
        <a:lstStyle/>
        <a:p>
          <a:endParaRPr lang="en-GB"/>
        </a:p>
      </dgm:t>
    </dgm:pt>
    <dgm:pt modelId="{D3C7DA66-2AC5-473D-AA4D-144B79C44137}" type="sibTrans" cxnId="{8ED9EAEF-1A02-45DE-ADD2-84DC53056581}">
      <dgm:prSet/>
      <dgm:spPr/>
      <dgm:t>
        <a:bodyPr/>
        <a:lstStyle/>
        <a:p>
          <a:endParaRPr lang="en-GB"/>
        </a:p>
      </dgm:t>
    </dgm:pt>
    <dgm:pt modelId="{6FFE2EB5-1307-4157-955A-0F86EE68C0F5}">
      <dgm:prSet custT="1"/>
      <dgm:spPr/>
      <dgm:t>
        <a:bodyPr/>
        <a:lstStyle/>
        <a:p>
          <a:r>
            <a:rPr lang="en-GB" sz="2000" baseline="0" dirty="0"/>
            <a:t>Providing incorrect information about the source of information used</a:t>
          </a:r>
          <a:endParaRPr lang="en-GB" sz="2000" dirty="0"/>
        </a:p>
      </dgm:t>
    </dgm:pt>
    <dgm:pt modelId="{3AEC513C-D30F-409C-BB5E-D24BBE96CF71}" type="parTrans" cxnId="{D770F67F-C62A-4067-BAD6-30CF4FF7D1DF}">
      <dgm:prSet/>
      <dgm:spPr/>
      <dgm:t>
        <a:bodyPr/>
        <a:lstStyle/>
        <a:p>
          <a:endParaRPr lang="en-GB"/>
        </a:p>
      </dgm:t>
    </dgm:pt>
    <dgm:pt modelId="{C5AFC732-3055-4D2A-974D-CEFB315D50D6}" type="sibTrans" cxnId="{D770F67F-C62A-4067-BAD6-30CF4FF7D1DF}">
      <dgm:prSet/>
      <dgm:spPr/>
      <dgm:t>
        <a:bodyPr/>
        <a:lstStyle/>
        <a:p>
          <a:endParaRPr lang="en-GB"/>
        </a:p>
      </dgm:t>
    </dgm:pt>
    <dgm:pt modelId="{E5DC116E-D86B-4CAE-A7D4-5D4376940C3A}">
      <dgm:prSet custT="1"/>
      <dgm:spPr/>
      <dgm:t>
        <a:bodyPr/>
        <a:lstStyle/>
        <a:p>
          <a:r>
            <a:rPr lang="en-GB" sz="2000" baseline="0" dirty="0"/>
            <a:t>Working  with someone else to produce a piece of work that should have been completed independently </a:t>
          </a:r>
          <a:endParaRPr lang="en-GB" sz="2000" dirty="0"/>
        </a:p>
      </dgm:t>
    </dgm:pt>
    <dgm:pt modelId="{33524E5E-D6F1-49B9-AA7C-9EF17FA726FD}" type="parTrans" cxnId="{09873202-7779-4E45-8346-2E631EFCA8F8}">
      <dgm:prSet/>
      <dgm:spPr/>
      <dgm:t>
        <a:bodyPr/>
        <a:lstStyle/>
        <a:p>
          <a:endParaRPr lang="en-GB"/>
        </a:p>
      </dgm:t>
    </dgm:pt>
    <dgm:pt modelId="{2140113F-B262-44FD-9102-6BBB0337BED8}" type="sibTrans" cxnId="{09873202-7779-4E45-8346-2E631EFCA8F8}">
      <dgm:prSet/>
      <dgm:spPr/>
      <dgm:t>
        <a:bodyPr/>
        <a:lstStyle/>
        <a:p>
          <a:endParaRPr lang="en-GB"/>
        </a:p>
      </dgm:t>
    </dgm:pt>
    <dgm:pt modelId="{20278BD1-4F5E-437C-84ED-3A2FD7B4EF29}" type="pres">
      <dgm:prSet presAssocID="{208B6648-41F4-41E3-83A1-8FBBDB9A911B}" presName="linear" presStyleCnt="0">
        <dgm:presLayoutVars>
          <dgm:animLvl val="lvl"/>
          <dgm:resizeHandles val="exact"/>
        </dgm:presLayoutVars>
      </dgm:prSet>
      <dgm:spPr/>
    </dgm:pt>
    <dgm:pt modelId="{2FCF7124-1DEE-4258-A85E-BDD2FFC3D4EE}" type="pres">
      <dgm:prSet presAssocID="{BD6EA388-46C8-49FE-956D-95D4477D3AD1}" presName="parentText" presStyleLbl="node1" presStyleIdx="0" presStyleCnt="3">
        <dgm:presLayoutVars>
          <dgm:chMax val="0"/>
          <dgm:bulletEnabled val="1"/>
        </dgm:presLayoutVars>
      </dgm:prSet>
      <dgm:spPr/>
    </dgm:pt>
    <dgm:pt modelId="{F7693FB2-DF13-4213-80E9-0758FA78B78F}" type="pres">
      <dgm:prSet presAssocID="{BD6EA388-46C8-49FE-956D-95D4477D3AD1}" presName="childText" presStyleLbl="revTx" presStyleIdx="0" presStyleCnt="3">
        <dgm:presLayoutVars>
          <dgm:bulletEnabled val="1"/>
        </dgm:presLayoutVars>
      </dgm:prSet>
      <dgm:spPr/>
    </dgm:pt>
    <dgm:pt modelId="{EA55336C-FF42-4C3E-A619-673684F5E245}" type="pres">
      <dgm:prSet presAssocID="{AAE9E2FC-1CDF-4EE6-83EF-DCEAC675BD89}" presName="parentText" presStyleLbl="node1" presStyleIdx="1" presStyleCnt="3">
        <dgm:presLayoutVars>
          <dgm:chMax val="0"/>
          <dgm:bulletEnabled val="1"/>
        </dgm:presLayoutVars>
      </dgm:prSet>
      <dgm:spPr/>
    </dgm:pt>
    <dgm:pt modelId="{DB0B4E51-1ED2-4DAA-8D99-D964D2207757}" type="pres">
      <dgm:prSet presAssocID="{AAE9E2FC-1CDF-4EE6-83EF-DCEAC675BD89}" presName="childText" presStyleLbl="revTx" presStyleIdx="1" presStyleCnt="3">
        <dgm:presLayoutVars>
          <dgm:bulletEnabled val="1"/>
        </dgm:presLayoutVars>
      </dgm:prSet>
      <dgm:spPr/>
    </dgm:pt>
    <dgm:pt modelId="{69392D1C-7321-44AC-BAE7-50B106FB6044}" type="pres">
      <dgm:prSet presAssocID="{868421C8-495D-4DD8-827F-3BEE68A095AE}" presName="parentText" presStyleLbl="node1" presStyleIdx="2" presStyleCnt="3" custLinFactNeighborY="-5115">
        <dgm:presLayoutVars>
          <dgm:chMax val="0"/>
          <dgm:bulletEnabled val="1"/>
        </dgm:presLayoutVars>
      </dgm:prSet>
      <dgm:spPr/>
    </dgm:pt>
    <dgm:pt modelId="{DC6184B9-DE95-49E6-86A3-D1FFDB1FE655}" type="pres">
      <dgm:prSet presAssocID="{868421C8-495D-4DD8-827F-3BEE68A095AE}" presName="childText" presStyleLbl="revTx" presStyleIdx="2" presStyleCnt="3">
        <dgm:presLayoutVars>
          <dgm:bulletEnabled val="1"/>
        </dgm:presLayoutVars>
      </dgm:prSet>
      <dgm:spPr/>
    </dgm:pt>
  </dgm:ptLst>
  <dgm:cxnLst>
    <dgm:cxn modelId="{09873202-7779-4E45-8346-2E631EFCA8F8}" srcId="{BD6EA388-46C8-49FE-956D-95D4477D3AD1}" destId="{E5DC116E-D86B-4CAE-A7D4-5D4376940C3A}" srcOrd="1" destOrd="0" parTransId="{33524E5E-D6F1-49B9-AA7C-9EF17FA726FD}" sibTransId="{2140113F-B262-44FD-9102-6BBB0337BED8}"/>
    <dgm:cxn modelId="{90D6150F-0C43-46DF-9BD9-CCD9D8BEBC29}" srcId="{208B6648-41F4-41E3-83A1-8FBBDB9A911B}" destId="{868421C8-495D-4DD8-827F-3BEE68A095AE}" srcOrd="2" destOrd="0" parTransId="{BD3B6A77-DE6C-4E4D-A2A9-ED1B981D6D92}" sibTransId="{7B0B1CA3-D0CC-48A5-ADB4-8EB9AB8D396E}"/>
    <dgm:cxn modelId="{DFEBD011-8960-4ADD-8240-1CD3D9A08C96}" type="presOf" srcId="{7B94B123-23A9-44CD-A2D5-E17C1708700B}" destId="{DB0B4E51-1ED2-4DAA-8D99-D964D2207757}" srcOrd="0" destOrd="0" presId="urn:microsoft.com/office/officeart/2005/8/layout/vList2"/>
    <dgm:cxn modelId="{66739917-391B-4D0C-9F79-D42FA5E43BE8}" type="presOf" srcId="{5F5A6AEC-365C-4E2D-9950-F1AD9F48DCFA}" destId="{F7693FB2-DF13-4213-80E9-0758FA78B78F}" srcOrd="0" destOrd="0" presId="urn:microsoft.com/office/officeart/2005/8/layout/vList2"/>
    <dgm:cxn modelId="{E40E3423-6D2C-4E6C-A435-87F5BF127A92}" type="presOf" srcId="{208B6648-41F4-41E3-83A1-8FBBDB9A911B}" destId="{20278BD1-4F5E-437C-84ED-3A2FD7B4EF29}" srcOrd="0" destOrd="0" presId="urn:microsoft.com/office/officeart/2005/8/layout/vList2"/>
    <dgm:cxn modelId="{8E22F923-4139-42D8-8B1B-71D21405807C}" type="presOf" srcId="{D04049CC-5A25-43C6-8735-490ACD4F2F3D}" destId="{DC6184B9-DE95-49E6-86A3-D1FFDB1FE655}" srcOrd="0" destOrd="0" presId="urn:microsoft.com/office/officeart/2005/8/layout/vList2"/>
    <dgm:cxn modelId="{2EEFA851-3323-48E7-A648-7E9994AFD649}" type="presOf" srcId="{BD6EA388-46C8-49FE-956D-95D4477D3AD1}" destId="{2FCF7124-1DEE-4258-A85E-BDD2FFC3D4EE}" srcOrd="0" destOrd="0" presId="urn:microsoft.com/office/officeart/2005/8/layout/vList2"/>
    <dgm:cxn modelId="{FE6E0061-A3CA-4B64-9881-D1C0DB164C87}" type="presOf" srcId="{0DBA9020-49A7-473A-9116-7D2ABD59CDE0}" destId="{DB0B4E51-1ED2-4DAA-8D99-D964D2207757}" srcOrd="0" destOrd="4" presId="urn:microsoft.com/office/officeart/2005/8/layout/vList2"/>
    <dgm:cxn modelId="{4B59B165-073F-4E98-83F4-490FDBE74930}" srcId="{AAE9E2FC-1CDF-4EE6-83EF-DCEAC675BD89}" destId="{727147A2-B998-4D62-B0AE-F11CF6E8D099}" srcOrd="2" destOrd="0" parTransId="{5380DCAE-C198-4DE6-9FBE-F5E32B80C958}" sibTransId="{0B1FEA57-62B3-4913-823D-35F41DA022DC}"/>
    <dgm:cxn modelId="{D660AD66-4279-4614-98C8-E72CEFE64827}" type="presOf" srcId="{B45DD9F8-4C7B-40D8-ACC8-5342FAA64121}" destId="{DB0B4E51-1ED2-4DAA-8D99-D964D2207757}" srcOrd="0" destOrd="1" presId="urn:microsoft.com/office/officeart/2005/8/layout/vList2"/>
    <dgm:cxn modelId="{B42A5368-14AD-4D6D-BBCD-8B9E6BC9D25D}" srcId="{BD6EA388-46C8-49FE-956D-95D4477D3AD1}" destId="{5F5A6AEC-365C-4E2D-9950-F1AD9F48DCFA}" srcOrd="0" destOrd="0" parTransId="{BD31E43C-AE3A-4CAD-A54B-80462213623D}" sibTransId="{C2786C22-A82D-4A94-BC5B-AA5051B5203B}"/>
    <dgm:cxn modelId="{53CE4472-538E-48D0-A054-914DE06113D5}" srcId="{AAE9E2FC-1CDF-4EE6-83EF-DCEAC675BD89}" destId="{93604FEF-3B70-4552-84AF-A29321D11816}" srcOrd="3" destOrd="0" parTransId="{44395628-20DB-4DC1-9506-7A5D869417F9}" sibTransId="{89C5EF9C-E694-44F8-A06D-1D4446B8C511}"/>
    <dgm:cxn modelId="{D770F67F-C62A-4067-BAD6-30CF4FF7D1DF}" srcId="{868421C8-495D-4DD8-827F-3BEE68A095AE}" destId="{6FFE2EB5-1307-4157-955A-0F86EE68C0F5}" srcOrd="1" destOrd="0" parTransId="{3AEC513C-D30F-409C-BB5E-D24BBE96CF71}" sibTransId="{C5AFC732-3055-4D2A-974D-CEFB315D50D6}"/>
    <dgm:cxn modelId="{6E8B788A-0086-4C03-9523-F6720DCE668D}" srcId="{AAE9E2FC-1CDF-4EE6-83EF-DCEAC675BD89}" destId="{B45DD9F8-4C7B-40D8-ACC8-5342FAA64121}" srcOrd="1" destOrd="0" parTransId="{6F74671D-3F44-448A-8592-1DF13996853E}" sibTransId="{263D50B7-91D4-4FA4-87D2-FB2996BD23EF}"/>
    <dgm:cxn modelId="{C48BC7A9-7DD7-42D3-BD76-096A1E660758}" type="presOf" srcId="{868421C8-495D-4DD8-827F-3BEE68A095AE}" destId="{69392D1C-7321-44AC-BAE7-50B106FB6044}" srcOrd="0" destOrd="0" presId="urn:microsoft.com/office/officeart/2005/8/layout/vList2"/>
    <dgm:cxn modelId="{F29FDAA9-2E5F-4FDF-9ABA-2810C0F05095}" type="presOf" srcId="{93604FEF-3B70-4552-84AF-A29321D11816}" destId="{DB0B4E51-1ED2-4DAA-8D99-D964D2207757}" srcOrd="0" destOrd="3" presId="urn:microsoft.com/office/officeart/2005/8/layout/vList2"/>
    <dgm:cxn modelId="{B31082AB-B8CA-45AF-99F7-EBFEEB31AE0F}" srcId="{208B6648-41F4-41E3-83A1-8FBBDB9A911B}" destId="{AAE9E2FC-1CDF-4EE6-83EF-DCEAC675BD89}" srcOrd="1" destOrd="0" parTransId="{2A0B77E2-F8FB-48B6-9C36-BE3B6D81875B}" sibTransId="{16C89BF9-ED64-4727-B83A-0A0D0092FFC8}"/>
    <dgm:cxn modelId="{A5CBE2B1-0AB7-4653-BDCB-375D12BBAC14}" type="presOf" srcId="{6FFE2EB5-1307-4157-955A-0F86EE68C0F5}" destId="{DC6184B9-DE95-49E6-86A3-D1FFDB1FE655}" srcOrd="0" destOrd="1" presId="urn:microsoft.com/office/officeart/2005/8/layout/vList2"/>
    <dgm:cxn modelId="{DC9B2CB2-AF42-4CC0-9CBF-D783E9F4CCBF}" srcId="{208B6648-41F4-41E3-83A1-8FBBDB9A911B}" destId="{BD6EA388-46C8-49FE-956D-95D4477D3AD1}" srcOrd="0" destOrd="0" parTransId="{D3DA1886-29CC-466F-BBE2-7D3B9E5F07B5}" sibTransId="{7F9361A4-C331-4071-AB8F-20EC425B7691}"/>
    <dgm:cxn modelId="{760675B4-E7FE-418A-A95E-60C97DA32AF7}" srcId="{AAE9E2FC-1CDF-4EE6-83EF-DCEAC675BD89}" destId="{0DBA9020-49A7-473A-9116-7D2ABD59CDE0}" srcOrd="4" destOrd="0" parTransId="{383B0304-2865-4FC6-83D4-20D83EA860C3}" sibTransId="{64E70528-E87F-404D-AA83-4BC487FC54C6}"/>
    <dgm:cxn modelId="{67BB15BF-2C52-40AE-A795-1BC798AA7E18}" type="presOf" srcId="{727147A2-B998-4D62-B0AE-F11CF6E8D099}" destId="{DB0B4E51-1ED2-4DAA-8D99-D964D2207757}" srcOrd="0" destOrd="2" presId="urn:microsoft.com/office/officeart/2005/8/layout/vList2"/>
    <dgm:cxn modelId="{33BBAEBF-AFE4-42A1-91AE-1D1BF631C715}" type="presOf" srcId="{E5DC116E-D86B-4CAE-A7D4-5D4376940C3A}" destId="{F7693FB2-DF13-4213-80E9-0758FA78B78F}" srcOrd="0" destOrd="1" presId="urn:microsoft.com/office/officeart/2005/8/layout/vList2"/>
    <dgm:cxn modelId="{F5219DC7-7BAF-411B-A5BF-B9F703E86D8A}" type="presOf" srcId="{AAE9E2FC-1CDF-4EE6-83EF-DCEAC675BD89}" destId="{EA55336C-FF42-4C3E-A619-673684F5E245}" srcOrd="0" destOrd="0" presId="urn:microsoft.com/office/officeart/2005/8/layout/vList2"/>
    <dgm:cxn modelId="{239CFBCF-7151-4388-999B-CC6435A81DDE}" srcId="{AAE9E2FC-1CDF-4EE6-83EF-DCEAC675BD89}" destId="{7B94B123-23A9-44CD-A2D5-E17C1708700B}" srcOrd="0" destOrd="0" parTransId="{2423B9AD-85D2-481C-85BD-B0997A6E817B}" sibTransId="{1416636F-0E2A-4D2E-A999-D2BFDD26D3DA}"/>
    <dgm:cxn modelId="{8ED9EAEF-1A02-45DE-ADD2-84DC53056581}" srcId="{868421C8-495D-4DD8-827F-3BEE68A095AE}" destId="{D04049CC-5A25-43C6-8735-490ACD4F2F3D}" srcOrd="0" destOrd="0" parTransId="{A5DE175A-22EF-4F99-B3A5-DB4062187847}" sibTransId="{D3C7DA66-2AC5-473D-AA4D-144B79C44137}"/>
    <dgm:cxn modelId="{4AF7ECC8-FCAE-4240-B0FE-98B94A5458F9}" type="presParOf" srcId="{20278BD1-4F5E-437C-84ED-3A2FD7B4EF29}" destId="{2FCF7124-1DEE-4258-A85E-BDD2FFC3D4EE}" srcOrd="0" destOrd="0" presId="urn:microsoft.com/office/officeart/2005/8/layout/vList2"/>
    <dgm:cxn modelId="{BCF9B555-6C89-4DB8-B1A3-64E99AD92686}" type="presParOf" srcId="{20278BD1-4F5E-437C-84ED-3A2FD7B4EF29}" destId="{F7693FB2-DF13-4213-80E9-0758FA78B78F}" srcOrd="1" destOrd="0" presId="urn:microsoft.com/office/officeart/2005/8/layout/vList2"/>
    <dgm:cxn modelId="{475C87E0-0781-4B42-9A2D-9EA909B56C9B}" type="presParOf" srcId="{20278BD1-4F5E-437C-84ED-3A2FD7B4EF29}" destId="{EA55336C-FF42-4C3E-A619-673684F5E245}" srcOrd="2" destOrd="0" presId="urn:microsoft.com/office/officeart/2005/8/layout/vList2"/>
    <dgm:cxn modelId="{760A6E4E-66B4-405A-BC97-0D09C4B721F9}" type="presParOf" srcId="{20278BD1-4F5E-437C-84ED-3A2FD7B4EF29}" destId="{DB0B4E51-1ED2-4DAA-8D99-D964D2207757}" srcOrd="3" destOrd="0" presId="urn:microsoft.com/office/officeart/2005/8/layout/vList2"/>
    <dgm:cxn modelId="{EFE6542A-7924-4768-81AB-BB90667B5B3C}" type="presParOf" srcId="{20278BD1-4F5E-437C-84ED-3A2FD7B4EF29}" destId="{69392D1C-7321-44AC-BAE7-50B106FB6044}" srcOrd="4" destOrd="0" presId="urn:microsoft.com/office/officeart/2005/8/layout/vList2"/>
    <dgm:cxn modelId="{FC55DDBF-FA80-47FF-8A1E-6451D3344BEE}" type="presParOf" srcId="{20278BD1-4F5E-437C-84ED-3A2FD7B4EF29}" destId="{DC6184B9-DE95-49E6-86A3-D1FFDB1FE65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170B457-40A7-4D40-9D24-059265D07F7A}" type="doc">
      <dgm:prSet loTypeId="urn:microsoft.com/office/officeart/2005/8/layout/arrow5" loCatId="process" qsTypeId="urn:microsoft.com/office/officeart/2005/8/quickstyle/simple1" qsCatId="simple" csTypeId="urn:microsoft.com/office/officeart/2005/8/colors/accent1_2" csCatId="accent1" phldr="1"/>
      <dgm:spPr/>
      <dgm:t>
        <a:bodyPr/>
        <a:lstStyle/>
        <a:p>
          <a:endParaRPr lang="en-GB"/>
        </a:p>
      </dgm:t>
    </dgm:pt>
    <dgm:pt modelId="{8A3A2C03-0BF4-407D-92BA-6701DBBC5718}">
      <dgm:prSet phldrT="[Text]"/>
      <dgm:spPr/>
      <dgm:t>
        <a:bodyPr/>
        <a:lstStyle/>
        <a:p>
          <a:r>
            <a:rPr lang="en-GB" dirty="0"/>
            <a:t>Scholarly</a:t>
          </a:r>
        </a:p>
      </dgm:t>
    </dgm:pt>
    <dgm:pt modelId="{50B0CAE7-8AB0-4CC2-A5B2-8FBDEDE1309B}" type="parTrans" cxnId="{48861DD7-BD1E-4DA9-A05E-B3616CF5B32B}">
      <dgm:prSet/>
      <dgm:spPr/>
      <dgm:t>
        <a:bodyPr/>
        <a:lstStyle/>
        <a:p>
          <a:endParaRPr lang="en-GB"/>
        </a:p>
      </dgm:t>
    </dgm:pt>
    <dgm:pt modelId="{60592FB3-0138-40C4-B0D4-3836D388834B}" type="sibTrans" cxnId="{48861DD7-BD1E-4DA9-A05E-B3616CF5B32B}">
      <dgm:prSet/>
      <dgm:spPr/>
      <dgm:t>
        <a:bodyPr/>
        <a:lstStyle/>
        <a:p>
          <a:endParaRPr lang="en-GB"/>
        </a:p>
      </dgm:t>
    </dgm:pt>
    <dgm:pt modelId="{0230B940-B051-479F-9BEE-912D3A13B641}">
      <dgm:prSet phldrT="[Text]"/>
      <dgm:spPr/>
      <dgm:t>
        <a:bodyPr/>
        <a:lstStyle/>
        <a:p>
          <a:r>
            <a:rPr lang="en-GB" dirty="0"/>
            <a:t>Popular</a:t>
          </a:r>
        </a:p>
      </dgm:t>
    </dgm:pt>
    <dgm:pt modelId="{A7631B6A-5B2E-410C-8214-DF8BF4E90307}" type="parTrans" cxnId="{989E1206-ED07-4B8B-A5B1-1AE023B08F50}">
      <dgm:prSet/>
      <dgm:spPr/>
      <dgm:t>
        <a:bodyPr/>
        <a:lstStyle/>
        <a:p>
          <a:endParaRPr lang="en-GB"/>
        </a:p>
      </dgm:t>
    </dgm:pt>
    <dgm:pt modelId="{268C57F3-C82B-458B-905D-19AE1DD9A75A}" type="sibTrans" cxnId="{989E1206-ED07-4B8B-A5B1-1AE023B08F50}">
      <dgm:prSet/>
      <dgm:spPr/>
      <dgm:t>
        <a:bodyPr/>
        <a:lstStyle/>
        <a:p>
          <a:endParaRPr lang="en-GB"/>
        </a:p>
      </dgm:t>
    </dgm:pt>
    <dgm:pt modelId="{8942BE39-045A-45DC-8355-1B071EDF8755}" type="pres">
      <dgm:prSet presAssocID="{8170B457-40A7-4D40-9D24-059265D07F7A}" presName="diagram" presStyleCnt="0">
        <dgm:presLayoutVars>
          <dgm:dir/>
          <dgm:resizeHandles val="exact"/>
        </dgm:presLayoutVars>
      </dgm:prSet>
      <dgm:spPr/>
    </dgm:pt>
    <dgm:pt modelId="{6B2B7121-7D8F-4591-AAC3-6F6A0192AA0E}" type="pres">
      <dgm:prSet presAssocID="{8A3A2C03-0BF4-407D-92BA-6701DBBC5718}" presName="arrow" presStyleLbl="node1" presStyleIdx="0" presStyleCnt="2">
        <dgm:presLayoutVars>
          <dgm:bulletEnabled val="1"/>
        </dgm:presLayoutVars>
      </dgm:prSet>
      <dgm:spPr/>
    </dgm:pt>
    <dgm:pt modelId="{B9F5A085-5761-4CC5-8F6D-52D44CF6BA3B}" type="pres">
      <dgm:prSet presAssocID="{0230B940-B051-479F-9BEE-912D3A13B641}" presName="arrow" presStyleLbl="node1" presStyleIdx="1" presStyleCnt="2">
        <dgm:presLayoutVars>
          <dgm:bulletEnabled val="1"/>
        </dgm:presLayoutVars>
      </dgm:prSet>
      <dgm:spPr/>
    </dgm:pt>
  </dgm:ptLst>
  <dgm:cxnLst>
    <dgm:cxn modelId="{C5DF6701-4504-41A1-B6CA-5C9ECF40AEAE}" type="presOf" srcId="{8A3A2C03-0BF4-407D-92BA-6701DBBC5718}" destId="{6B2B7121-7D8F-4591-AAC3-6F6A0192AA0E}" srcOrd="0" destOrd="0" presId="urn:microsoft.com/office/officeart/2005/8/layout/arrow5"/>
    <dgm:cxn modelId="{989E1206-ED07-4B8B-A5B1-1AE023B08F50}" srcId="{8170B457-40A7-4D40-9D24-059265D07F7A}" destId="{0230B940-B051-479F-9BEE-912D3A13B641}" srcOrd="1" destOrd="0" parTransId="{A7631B6A-5B2E-410C-8214-DF8BF4E90307}" sibTransId="{268C57F3-C82B-458B-905D-19AE1DD9A75A}"/>
    <dgm:cxn modelId="{08E37C62-9B8A-4C1C-9305-7CE0E0E0A645}" type="presOf" srcId="{8170B457-40A7-4D40-9D24-059265D07F7A}" destId="{8942BE39-045A-45DC-8355-1B071EDF8755}" srcOrd="0" destOrd="0" presId="urn:microsoft.com/office/officeart/2005/8/layout/arrow5"/>
    <dgm:cxn modelId="{48861DD7-BD1E-4DA9-A05E-B3616CF5B32B}" srcId="{8170B457-40A7-4D40-9D24-059265D07F7A}" destId="{8A3A2C03-0BF4-407D-92BA-6701DBBC5718}" srcOrd="0" destOrd="0" parTransId="{50B0CAE7-8AB0-4CC2-A5B2-8FBDEDE1309B}" sibTransId="{60592FB3-0138-40C4-B0D4-3836D388834B}"/>
    <dgm:cxn modelId="{E88D82E5-0618-45A2-8C5D-86A110A99AE8}" type="presOf" srcId="{0230B940-B051-479F-9BEE-912D3A13B641}" destId="{B9F5A085-5761-4CC5-8F6D-52D44CF6BA3B}" srcOrd="0" destOrd="0" presId="urn:microsoft.com/office/officeart/2005/8/layout/arrow5"/>
    <dgm:cxn modelId="{D10BEDF7-C035-4E1A-AD10-79319ECDC419}" type="presParOf" srcId="{8942BE39-045A-45DC-8355-1B071EDF8755}" destId="{6B2B7121-7D8F-4591-AAC3-6F6A0192AA0E}" srcOrd="0" destOrd="0" presId="urn:microsoft.com/office/officeart/2005/8/layout/arrow5"/>
    <dgm:cxn modelId="{5E1710D0-D24A-4DBB-9B75-4C4BC0FDCFB7}" type="presParOf" srcId="{8942BE39-045A-45DC-8355-1B071EDF8755}" destId="{B9F5A085-5761-4CC5-8F6D-52D44CF6BA3B}"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0B563-EAF0-4BDC-A1BC-05A20EBD9AB5}">
      <dsp:nvSpPr>
        <dsp:cNvPr id="0" name=""/>
        <dsp:cNvSpPr/>
      </dsp:nvSpPr>
      <dsp:spPr>
        <a:xfrm>
          <a:off x="0" y="4163"/>
          <a:ext cx="8163878" cy="9689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34C489-13A8-45EC-8271-55F1C761903C}">
      <dsp:nvSpPr>
        <dsp:cNvPr id="0" name=""/>
        <dsp:cNvSpPr/>
      </dsp:nvSpPr>
      <dsp:spPr>
        <a:xfrm>
          <a:off x="293100" y="222171"/>
          <a:ext cx="532910" cy="5329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22D87A-305C-4B8E-B31A-6D2E8F0906F3}">
      <dsp:nvSpPr>
        <dsp:cNvPr id="0" name=""/>
        <dsp:cNvSpPr/>
      </dsp:nvSpPr>
      <dsp:spPr>
        <a:xfrm>
          <a:off x="1119112" y="4163"/>
          <a:ext cx="3673745" cy="968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45" tIns="102545" rIns="102545" bIns="102545" numCol="1" spcCol="1270" anchor="ctr" anchorCtr="0">
          <a:noAutofit/>
        </a:bodyPr>
        <a:lstStyle/>
        <a:p>
          <a:pPr marL="0" lvl="0" indent="0" algn="l" defTabSz="977900">
            <a:lnSpc>
              <a:spcPct val="100000"/>
            </a:lnSpc>
            <a:spcBef>
              <a:spcPct val="0"/>
            </a:spcBef>
            <a:spcAft>
              <a:spcPct val="35000"/>
            </a:spcAft>
            <a:buNone/>
          </a:pPr>
          <a:r>
            <a:rPr lang="en-GB" sz="2200" b="1" kern="1200" dirty="0"/>
            <a:t>Knowledge and Understanding</a:t>
          </a:r>
          <a:endParaRPr lang="en-US" sz="2200" kern="1200" dirty="0"/>
        </a:p>
      </dsp:txBody>
      <dsp:txXfrm>
        <a:off x="1119112" y="4163"/>
        <a:ext cx="3673745" cy="968928"/>
      </dsp:txXfrm>
    </dsp:sp>
    <dsp:sp modelId="{515755C2-340F-4087-9E3A-97FD54FAAD8F}">
      <dsp:nvSpPr>
        <dsp:cNvPr id="0" name=""/>
        <dsp:cNvSpPr/>
      </dsp:nvSpPr>
      <dsp:spPr>
        <a:xfrm>
          <a:off x="4792857" y="4163"/>
          <a:ext cx="3369926" cy="968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45" tIns="102545" rIns="102545" bIns="102545" numCol="1" spcCol="1270" anchor="ctr" anchorCtr="0">
          <a:noAutofit/>
        </a:bodyPr>
        <a:lstStyle/>
        <a:p>
          <a:pPr marL="0" lvl="0" indent="0" algn="l" defTabSz="755650">
            <a:lnSpc>
              <a:spcPct val="100000"/>
            </a:lnSpc>
            <a:spcBef>
              <a:spcPct val="0"/>
            </a:spcBef>
            <a:spcAft>
              <a:spcPct val="35000"/>
            </a:spcAft>
            <a:buNone/>
          </a:pPr>
          <a:r>
            <a:rPr lang="en-GB" sz="1700" kern="1200" dirty="0"/>
            <a:t>Demonstrate knowledge of the subject – based on research informed literature </a:t>
          </a:r>
          <a:endParaRPr lang="en-US" sz="1700" kern="1200" dirty="0"/>
        </a:p>
      </dsp:txBody>
      <dsp:txXfrm>
        <a:off x="4792857" y="4163"/>
        <a:ext cx="3369926" cy="968928"/>
      </dsp:txXfrm>
    </dsp:sp>
    <dsp:sp modelId="{2CD85EB5-1713-4C85-B7A6-BFB79BBD03A1}">
      <dsp:nvSpPr>
        <dsp:cNvPr id="0" name=""/>
        <dsp:cNvSpPr/>
      </dsp:nvSpPr>
      <dsp:spPr>
        <a:xfrm>
          <a:off x="0" y="1215323"/>
          <a:ext cx="8163878" cy="9689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E5CF0B-13AE-454F-AEA2-7341FE3AF1F6}">
      <dsp:nvSpPr>
        <dsp:cNvPr id="0" name=""/>
        <dsp:cNvSpPr/>
      </dsp:nvSpPr>
      <dsp:spPr>
        <a:xfrm>
          <a:off x="293100" y="1433332"/>
          <a:ext cx="532910" cy="5329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FC3372-A86D-4142-B574-F5AF78F8E77A}">
      <dsp:nvSpPr>
        <dsp:cNvPr id="0" name=""/>
        <dsp:cNvSpPr/>
      </dsp:nvSpPr>
      <dsp:spPr>
        <a:xfrm>
          <a:off x="1119112" y="1215323"/>
          <a:ext cx="3673745" cy="968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45" tIns="102545" rIns="102545" bIns="102545" numCol="1" spcCol="1270" anchor="ctr" anchorCtr="0">
          <a:noAutofit/>
        </a:bodyPr>
        <a:lstStyle/>
        <a:p>
          <a:pPr marL="0" lvl="0" indent="0" algn="l" defTabSz="977900">
            <a:lnSpc>
              <a:spcPct val="100000"/>
            </a:lnSpc>
            <a:spcBef>
              <a:spcPct val="0"/>
            </a:spcBef>
            <a:spcAft>
              <a:spcPct val="35000"/>
            </a:spcAft>
            <a:buNone/>
          </a:pPr>
          <a:r>
            <a:rPr lang="en-GB" sz="2200" b="1" u="sng" kern="1200" dirty="0"/>
            <a:t>USE</a:t>
          </a:r>
          <a:r>
            <a:rPr lang="en-GB" sz="2200" b="1" kern="1200" dirty="0"/>
            <a:t> of research/literature</a:t>
          </a:r>
          <a:endParaRPr lang="en-US" sz="2200" kern="1200" dirty="0"/>
        </a:p>
      </dsp:txBody>
      <dsp:txXfrm>
        <a:off x="1119112" y="1215323"/>
        <a:ext cx="3673745" cy="968928"/>
      </dsp:txXfrm>
    </dsp:sp>
    <dsp:sp modelId="{98E95529-412D-414D-950A-4356D9C45E4C}">
      <dsp:nvSpPr>
        <dsp:cNvPr id="0" name=""/>
        <dsp:cNvSpPr/>
      </dsp:nvSpPr>
      <dsp:spPr>
        <a:xfrm>
          <a:off x="4792857" y="1215323"/>
          <a:ext cx="3369926" cy="968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45" tIns="102545" rIns="102545" bIns="102545" numCol="1" spcCol="1270" anchor="ctr" anchorCtr="0">
          <a:noAutofit/>
        </a:bodyPr>
        <a:lstStyle/>
        <a:p>
          <a:pPr marL="0" lvl="0" indent="0" algn="l" defTabSz="755650">
            <a:lnSpc>
              <a:spcPct val="100000"/>
            </a:lnSpc>
            <a:spcBef>
              <a:spcPct val="0"/>
            </a:spcBef>
            <a:spcAft>
              <a:spcPct val="35000"/>
            </a:spcAft>
            <a:buNone/>
          </a:pPr>
          <a:r>
            <a:rPr lang="en-GB" sz="1700" kern="1200" dirty="0"/>
            <a:t>Evidence of a variety of sources (</a:t>
          </a:r>
          <a:r>
            <a:rPr lang="en-GB" sz="1700" kern="1200"/>
            <a:t>referencing) used to support and develop your argument</a:t>
          </a:r>
          <a:endParaRPr lang="en-US" sz="1700" kern="1200" dirty="0"/>
        </a:p>
      </dsp:txBody>
      <dsp:txXfrm>
        <a:off x="4792857" y="1215323"/>
        <a:ext cx="3369926" cy="968928"/>
      </dsp:txXfrm>
    </dsp:sp>
    <dsp:sp modelId="{7F5ADCCD-794C-4479-9994-7974CC8C744B}">
      <dsp:nvSpPr>
        <dsp:cNvPr id="0" name=""/>
        <dsp:cNvSpPr/>
      </dsp:nvSpPr>
      <dsp:spPr>
        <a:xfrm>
          <a:off x="0" y="2426483"/>
          <a:ext cx="8163878" cy="9689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19AE64-1BE5-4D4C-828C-A87496AAA11F}">
      <dsp:nvSpPr>
        <dsp:cNvPr id="0" name=""/>
        <dsp:cNvSpPr/>
      </dsp:nvSpPr>
      <dsp:spPr>
        <a:xfrm>
          <a:off x="293100" y="2644492"/>
          <a:ext cx="532910" cy="5329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DC147D-6215-416C-A8FC-F7A671A95F86}">
      <dsp:nvSpPr>
        <dsp:cNvPr id="0" name=""/>
        <dsp:cNvSpPr/>
      </dsp:nvSpPr>
      <dsp:spPr>
        <a:xfrm>
          <a:off x="1119112" y="2426483"/>
          <a:ext cx="3673745" cy="968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45" tIns="102545" rIns="102545" bIns="102545" numCol="1" spcCol="1270" anchor="ctr" anchorCtr="0">
          <a:noAutofit/>
        </a:bodyPr>
        <a:lstStyle/>
        <a:p>
          <a:pPr marL="0" lvl="0" indent="0" algn="l" defTabSz="977900">
            <a:lnSpc>
              <a:spcPct val="100000"/>
            </a:lnSpc>
            <a:spcBef>
              <a:spcPct val="0"/>
            </a:spcBef>
            <a:spcAft>
              <a:spcPct val="35000"/>
            </a:spcAft>
            <a:buNone/>
          </a:pPr>
          <a:r>
            <a:rPr lang="en-GB" sz="2200" b="1" kern="1200"/>
            <a:t>Cognitive/Intellectual Skills: CRITICAL THINKING</a:t>
          </a:r>
          <a:endParaRPr lang="en-US" sz="2200" kern="1200"/>
        </a:p>
      </dsp:txBody>
      <dsp:txXfrm>
        <a:off x="1119112" y="2426483"/>
        <a:ext cx="3673745" cy="968928"/>
      </dsp:txXfrm>
    </dsp:sp>
    <dsp:sp modelId="{D94240A1-BD5B-4B62-842D-2A63C12449A3}">
      <dsp:nvSpPr>
        <dsp:cNvPr id="0" name=""/>
        <dsp:cNvSpPr/>
      </dsp:nvSpPr>
      <dsp:spPr>
        <a:xfrm>
          <a:off x="4792857" y="2426483"/>
          <a:ext cx="3369926" cy="968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45" tIns="102545" rIns="102545" bIns="102545" numCol="1" spcCol="1270" anchor="ctr" anchorCtr="0">
          <a:noAutofit/>
        </a:bodyPr>
        <a:lstStyle/>
        <a:p>
          <a:pPr marL="0" lvl="0" indent="0" algn="l" defTabSz="755650">
            <a:lnSpc>
              <a:spcPct val="100000"/>
            </a:lnSpc>
            <a:spcBef>
              <a:spcPct val="0"/>
            </a:spcBef>
            <a:spcAft>
              <a:spcPct val="35000"/>
            </a:spcAft>
            <a:buNone/>
          </a:pPr>
          <a:r>
            <a:rPr lang="en-GB" sz="1700" kern="1200" dirty="0"/>
            <a:t>Evidence of analysis and evaluation of information. (Going beyond describing information).</a:t>
          </a:r>
          <a:endParaRPr lang="en-US" sz="1700" kern="1200" dirty="0"/>
        </a:p>
      </dsp:txBody>
      <dsp:txXfrm>
        <a:off x="4792857" y="2426483"/>
        <a:ext cx="3369926" cy="968928"/>
      </dsp:txXfrm>
    </dsp:sp>
    <dsp:sp modelId="{39BA7A35-27D3-41CC-9332-E3FB2D758536}">
      <dsp:nvSpPr>
        <dsp:cNvPr id="0" name=""/>
        <dsp:cNvSpPr/>
      </dsp:nvSpPr>
      <dsp:spPr>
        <a:xfrm>
          <a:off x="0" y="3641806"/>
          <a:ext cx="8163878" cy="9689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21E5C6-8D0F-4574-A22B-B207BD6274E7}">
      <dsp:nvSpPr>
        <dsp:cNvPr id="0" name=""/>
        <dsp:cNvSpPr/>
      </dsp:nvSpPr>
      <dsp:spPr>
        <a:xfrm>
          <a:off x="293100" y="3855652"/>
          <a:ext cx="532910" cy="5329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265163-9832-407C-A977-9950D23998D1}">
      <dsp:nvSpPr>
        <dsp:cNvPr id="0" name=""/>
        <dsp:cNvSpPr/>
      </dsp:nvSpPr>
      <dsp:spPr>
        <a:xfrm>
          <a:off x="1119112" y="3637643"/>
          <a:ext cx="3673745" cy="968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45" tIns="102545" rIns="102545" bIns="102545" numCol="1" spcCol="1270" anchor="ctr" anchorCtr="0">
          <a:noAutofit/>
        </a:bodyPr>
        <a:lstStyle/>
        <a:p>
          <a:pPr marL="0" lvl="0" indent="0" algn="l" defTabSz="977900">
            <a:lnSpc>
              <a:spcPct val="100000"/>
            </a:lnSpc>
            <a:spcBef>
              <a:spcPct val="0"/>
            </a:spcBef>
            <a:spcAft>
              <a:spcPct val="35000"/>
            </a:spcAft>
            <a:buNone/>
          </a:pPr>
          <a:r>
            <a:rPr lang="en-GB" sz="2200" b="1" kern="1200"/>
            <a:t>Communication and Presentation</a:t>
          </a:r>
          <a:endParaRPr lang="en-US" sz="2200" kern="1200"/>
        </a:p>
      </dsp:txBody>
      <dsp:txXfrm>
        <a:off x="1119112" y="3637643"/>
        <a:ext cx="3673745" cy="968928"/>
      </dsp:txXfrm>
    </dsp:sp>
    <dsp:sp modelId="{719894C9-0143-43BE-9E65-209122547D6F}">
      <dsp:nvSpPr>
        <dsp:cNvPr id="0" name=""/>
        <dsp:cNvSpPr/>
      </dsp:nvSpPr>
      <dsp:spPr>
        <a:xfrm>
          <a:off x="4792857" y="3637643"/>
          <a:ext cx="3369926" cy="968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45" tIns="102545" rIns="102545" bIns="102545" numCol="1" spcCol="1270" anchor="ctr" anchorCtr="0">
          <a:noAutofit/>
        </a:bodyPr>
        <a:lstStyle/>
        <a:p>
          <a:pPr marL="0" lvl="0" indent="0" algn="l" defTabSz="755650">
            <a:lnSpc>
              <a:spcPct val="100000"/>
            </a:lnSpc>
            <a:spcBef>
              <a:spcPct val="0"/>
            </a:spcBef>
            <a:spcAft>
              <a:spcPct val="35000"/>
            </a:spcAft>
            <a:buNone/>
          </a:pPr>
          <a:r>
            <a:rPr lang="en-GB" sz="1700" kern="1200" dirty="0"/>
            <a:t>Referencing/structure/formal language</a:t>
          </a:r>
          <a:endParaRPr lang="en-US" sz="1700" kern="1200" dirty="0"/>
        </a:p>
      </dsp:txBody>
      <dsp:txXfrm>
        <a:off x="4792857" y="3637643"/>
        <a:ext cx="3369926" cy="9689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CB529E-22A6-4563-B245-109192E685BC}">
      <dsp:nvSpPr>
        <dsp:cNvPr id="0" name=""/>
        <dsp:cNvSpPr/>
      </dsp:nvSpPr>
      <dsp:spPr>
        <a:xfrm>
          <a:off x="0" y="0"/>
          <a:ext cx="6867703" cy="859035"/>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dirty="0"/>
            <a:t>1) In-text citations</a:t>
          </a:r>
        </a:p>
      </dsp:txBody>
      <dsp:txXfrm>
        <a:off x="41935" y="41935"/>
        <a:ext cx="6783833" cy="775165"/>
      </dsp:txXfrm>
    </dsp:sp>
    <dsp:sp modelId="{12B5180C-E791-44DB-ADEE-2D0D4F79DC80}">
      <dsp:nvSpPr>
        <dsp:cNvPr id="0" name=""/>
        <dsp:cNvSpPr/>
      </dsp:nvSpPr>
      <dsp:spPr>
        <a:xfrm>
          <a:off x="0" y="859258"/>
          <a:ext cx="6867703" cy="1150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05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GB" sz="2400" kern="1200" dirty="0"/>
            <a:t>Signals within your writing that refer to the author of the source and the year it was published</a:t>
          </a:r>
        </a:p>
        <a:p>
          <a:pPr marL="228600" lvl="1" indent="-228600" algn="l" defTabSz="1066800">
            <a:lnSpc>
              <a:spcPct val="90000"/>
            </a:lnSpc>
            <a:spcBef>
              <a:spcPct val="0"/>
            </a:spcBef>
            <a:spcAft>
              <a:spcPct val="20000"/>
            </a:spcAft>
            <a:buChar char="•"/>
          </a:pPr>
          <a:r>
            <a:rPr lang="en-GB" sz="2400" kern="1200" dirty="0"/>
            <a:t>(Author, Year) </a:t>
          </a:r>
          <a:r>
            <a:rPr lang="en-GB" sz="2000" kern="1200" dirty="0"/>
            <a:t>This is the Surname or Organisation name.</a:t>
          </a:r>
          <a:endParaRPr lang="en-GB" sz="2400" kern="1200" dirty="0"/>
        </a:p>
      </dsp:txBody>
      <dsp:txXfrm>
        <a:off x="0" y="859258"/>
        <a:ext cx="6867703" cy="1150143"/>
      </dsp:txXfrm>
    </dsp:sp>
    <dsp:sp modelId="{412A6F73-7238-466B-A8D1-35964F099C43}">
      <dsp:nvSpPr>
        <dsp:cNvPr id="0" name=""/>
        <dsp:cNvSpPr/>
      </dsp:nvSpPr>
      <dsp:spPr>
        <a:xfrm>
          <a:off x="0" y="2009402"/>
          <a:ext cx="6867703" cy="859035"/>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dirty="0"/>
            <a:t>2) Reference List</a:t>
          </a:r>
        </a:p>
      </dsp:txBody>
      <dsp:txXfrm>
        <a:off x="41935" y="2051337"/>
        <a:ext cx="6783833" cy="775165"/>
      </dsp:txXfrm>
    </dsp:sp>
    <dsp:sp modelId="{4687CD3A-2EC7-4795-83B0-DA469750F64A}">
      <dsp:nvSpPr>
        <dsp:cNvPr id="0" name=""/>
        <dsp:cNvSpPr/>
      </dsp:nvSpPr>
      <dsp:spPr>
        <a:xfrm>
          <a:off x="0" y="2868438"/>
          <a:ext cx="6867703" cy="1560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05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GB" sz="2400" kern="1200" dirty="0"/>
            <a:t>Placed at end of assignment. </a:t>
          </a:r>
        </a:p>
        <a:p>
          <a:pPr marL="228600" lvl="1" indent="-228600" algn="l" defTabSz="1066800">
            <a:lnSpc>
              <a:spcPct val="90000"/>
            </a:lnSpc>
            <a:spcBef>
              <a:spcPct val="0"/>
            </a:spcBef>
            <a:spcAft>
              <a:spcPct val="20000"/>
            </a:spcAft>
            <a:buChar char="•"/>
          </a:pPr>
          <a:r>
            <a:rPr lang="en-GB" sz="2400" kern="1200" dirty="0"/>
            <a:t>Listed in A-Z author order</a:t>
          </a:r>
        </a:p>
        <a:p>
          <a:pPr marL="228600" lvl="1" indent="-228600" algn="l" defTabSz="1066800">
            <a:lnSpc>
              <a:spcPct val="90000"/>
            </a:lnSpc>
            <a:spcBef>
              <a:spcPct val="0"/>
            </a:spcBef>
            <a:spcAft>
              <a:spcPct val="20000"/>
            </a:spcAft>
            <a:buChar char="•"/>
          </a:pPr>
          <a:r>
            <a:rPr lang="en-GB" sz="2400" kern="1200" dirty="0"/>
            <a:t>Contains complete source information. The order of information needs to follow ‘Harvard style’. </a:t>
          </a:r>
        </a:p>
      </dsp:txBody>
      <dsp:txXfrm>
        <a:off x="0" y="2868438"/>
        <a:ext cx="6867703" cy="15609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8F489-6633-4E86-B830-CD16B9EC4ED8}">
      <dsp:nvSpPr>
        <dsp:cNvPr id="0" name=""/>
        <dsp:cNvSpPr/>
      </dsp:nvSpPr>
      <dsp:spPr>
        <a:xfrm>
          <a:off x="0" y="1521974"/>
          <a:ext cx="11202988" cy="79989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t>‘Quotation’ (Author, Year, page).</a:t>
          </a:r>
        </a:p>
      </dsp:txBody>
      <dsp:txXfrm>
        <a:off x="39048" y="1561022"/>
        <a:ext cx="11124892" cy="721803"/>
      </dsp:txXfrm>
    </dsp:sp>
    <dsp:sp modelId="{460A1ED6-764B-42A0-AEC6-2345B2EA0C75}">
      <dsp:nvSpPr>
        <dsp:cNvPr id="0" name=""/>
        <dsp:cNvSpPr/>
      </dsp:nvSpPr>
      <dsp:spPr>
        <a:xfrm>
          <a:off x="0" y="2352352"/>
          <a:ext cx="11202988" cy="1143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95" tIns="30480" rIns="170688" bIns="30480" numCol="1" spcCol="1270" anchor="t" anchorCtr="0">
          <a:noAutofit/>
        </a:bodyPr>
        <a:lstStyle/>
        <a:p>
          <a:pPr marL="228600" lvl="1" indent="-228600" algn="l" defTabSz="1066800">
            <a:lnSpc>
              <a:spcPct val="90000"/>
            </a:lnSpc>
            <a:spcBef>
              <a:spcPct val="0"/>
            </a:spcBef>
            <a:spcAft>
              <a:spcPct val="20000"/>
            </a:spcAft>
            <a:buFont typeface="Arial" panose="020B0604020202020204" pitchFamily="34" charset="0"/>
            <a:buChar char="•"/>
          </a:pPr>
          <a:endParaRPr lang="en-GB" sz="2400" kern="1200" dirty="0"/>
        </a:p>
        <a:p>
          <a:pPr marL="228600" lvl="1" indent="-228600" algn="l" defTabSz="1066800">
            <a:lnSpc>
              <a:spcPct val="90000"/>
            </a:lnSpc>
            <a:spcBef>
              <a:spcPct val="0"/>
            </a:spcBef>
            <a:spcAft>
              <a:spcPct val="20000"/>
            </a:spcAft>
            <a:buFont typeface="Arial" panose="020B0604020202020204" pitchFamily="34" charset="0"/>
            <a:buChar char="•"/>
          </a:pPr>
          <a:r>
            <a:rPr lang="en-GB" sz="2400" b="0" i="0" kern="1200" dirty="0"/>
            <a:t>Embracing the cloud could make robots ‘lighter, cheaper, and smarter’ (Kuffner, 2010, p.1) </a:t>
          </a:r>
          <a:endParaRPr lang="en-GB" sz="2400" kern="1200" dirty="0"/>
        </a:p>
      </dsp:txBody>
      <dsp:txXfrm>
        <a:off x="0" y="2352352"/>
        <a:ext cx="11202988" cy="11436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7A5E9-9362-400D-BDC7-3CCE1C6DF9DC}">
      <dsp:nvSpPr>
        <dsp:cNvPr id="0" name=""/>
        <dsp:cNvSpPr/>
      </dsp:nvSpPr>
      <dsp:spPr>
        <a:xfrm>
          <a:off x="0" y="0"/>
          <a:ext cx="11202988" cy="780273"/>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Font typeface="Arial" panose="020B0604020202020204" pitchFamily="34" charset="0"/>
            <a:buNone/>
          </a:pPr>
          <a:r>
            <a:rPr lang="en-GB" sz="2800" kern="1200" dirty="0"/>
            <a:t>Paraphrasing and summarising, place (Author, Year) within the sentence.</a:t>
          </a:r>
        </a:p>
      </dsp:txBody>
      <dsp:txXfrm>
        <a:off x="38090" y="38090"/>
        <a:ext cx="11126808" cy="704093"/>
      </dsp:txXfrm>
    </dsp:sp>
    <dsp:sp modelId="{B3937E7F-E13D-473B-A960-18651E224430}">
      <dsp:nvSpPr>
        <dsp:cNvPr id="0" name=""/>
        <dsp:cNvSpPr/>
      </dsp:nvSpPr>
      <dsp:spPr>
        <a:xfrm>
          <a:off x="0" y="1222282"/>
          <a:ext cx="11202988" cy="1917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95"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GB" sz="2400" b="0" i="0" kern="1200" dirty="0"/>
            <a:t>As the scale of the applications expands, it may be very difficult to deploy and maintain the system for a long time (Villamizar et al., 2015)</a:t>
          </a:r>
          <a:endParaRPr lang="en-GB" sz="2400" kern="1200" dirty="0"/>
        </a:p>
        <a:p>
          <a:pPr marL="228600" lvl="1" indent="-228600" algn="l" defTabSz="1066800">
            <a:lnSpc>
              <a:spcPct val="90000"/>
            </a:lnSpc>
            <a:spcBef>
              <a:spcPct val="0"/>
            </a:spcBef>
            <a:spcAft>
              <a:spcPct val="20000"/>
            </a:spcAft>
            <a:buChar char="•"/>
          </a:pPr>
          <a:endParaRPr lang="en-GB" sz="2400" kern="1200" dirty="0"/>
        </a:p>
        <a:p>
          <a:pPr marL="228600" lvl="1" indent="-228600" algn="l" defTabSz="1066800">
            <a:lnSpc>
              <a:spcPct val="90000"/>
            </a:lnSpc>
            <a:spcBef>
              <a:spcPct val="0"/>
            </a:spcBef>
            <a:spcAft>
              <a:spcPct val="20000"/>
            </a:spcAft>
            <a:buChar char="•"/>
          </a:pPr>
          <a:r>
            <a:rPr lang="en-GB" sz="2400" b="0" i="0" kern="1200" dirty="0" err="1"/>
            <a:t>Tenorth</a:t>
          </a:r>
          <a:r>
            <a:rPr lang="en-GB" sz="2400" b="0" i="0" kern="1200" dirty="0"/>
            <a:t> (2013) designed the UNR-PF to realize human–computer interaction in a convenience store</a:t>
          </a:r>
          <a:endParaRPr lang="en-GB" sz="2400" kern="1200" dirty="0"/>
        </a:p>
      </dsp:txBody>
      <dsp:txXfrm>
        <a:off x="0" y="1222282"/>
        <a:ext cx="11202988" cy="19173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F3B42E-799D-4336-B1FC-1CD417098557}">
      <dsp:nvSpPr>
        <dsp:cNvPr id="0" name=""/>
        <dsp:cNvSpPr/>
      </dsp:nvSpPr>
      <dsp:spPr>
        <a:xfrm>
          <a:off x="1119823" y="1803"/>
          <a:ext cx="4198617" cy="104965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Numeric style</a:t>
          </a:r>
        </a:p>
      </dsp:txBody>
      <dsp:txXfrm>
        <a:off x="1150566" y="32546"/>
        <a:ext cx="4137131" cy="988168"/>
      </dsp:txXfrm>
    </dsp:sp>
    <dsp:sp modelId="{248E91F5-C007-49D2-A98A-2B0B19789285}">
      <dsp:nvSpPr>
        <dsp:cNvPr id="0" name=""/>
        <dsp:cNvSpPr/>
      </dsp:nvSpPr>
      <dsp:spPr>
        <a:xfrm rot="5400000">
          <a:off x="3127287" y="1143302"/>
          <a:ext cx="183689" cy="183689"/>
        </a:xfrm>
        <a:prstGeom prst="rightArrow">
          <a:avLst>
            <a:gd name="adj1" fmla="val 667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98CB30-DB10-4CA9-B91B-CE48C42CABA1}">
      <dsp:nvSpPr>
        <dsp:cNvPr id="0" name=""/>
        <dsp:cNvSpPr/>
      </dsp:nvSpPr>
      <dsp:spPr>
        <a:xfrm>
          <a:off x="1119823" y="1418836"/>
          <a:ext cx="4198617" cy="1049654"/>
        </a:xfrm>
        <a:prstGeom prst="roundRect">
          <a:avLst>
            <a:gd name="adj" fmla="val 10000"/>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Numbered in-text citations [1]</a:t>
          </a:r>
        </a:p>
      </dsp:txBody>
      <dsp:txXfrm>
        <a:off x="1150566" y="1449579"/>
        <a:ext cx="4137131" cy="988168"/>
      </dsp:txXfrm>
    </dsp:sp>
    <dsp:sp modelId="{8C538DFA-9006-4F49-9919-1855B48AD232}">
      <dsp:nvSpPr>
        <dsp:cNvPr id="0" name=""/>
        <dsp:cNvSpPr/>
      </dsp:nvSpPr>
      <dsp:spPr>
        <a:xfrm rot="5400000">
          <a:off x="3127287" y="2560336"/>
          <a:ext cx="183689" cy="183689"/>
        </a:xfrm>
        <a:prstGeom prst="rightArrow">
          <a:avLst>
            <a:gd name="adj1" fmla="val 667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3FECFB8-600A-4D20-86D2-7ED1239EBC6D}">
      <dsp:nvSpPr>
        <dsp:cNvPr id="0" name=""/>
        <dsp:cNvSpPr/>
      </dsp:nvSpPr>
      <dsp:spPr>
        <a:xfrm>
          <a:off x="1119823" y="2835870"/>
          <a:ext cx="4198617" cy="1049654"/>
        </a:xfrm>
        <a:prstGeom prst="roundRect">
          <a:avLst>
            <a:gd name="adj" fmla="val 10000"/>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Reference list in number order</a:t>
          </a:r>
        </a:p>
      </dsp:txBody>
      <dsp:txXfrm>
        <a:off x="1150566" y="2866613"/>
        <a:ext cx="4137131" cy="9881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8F489-6633-4E86-B830-CD16B9EC4ED8}">
      <dsp:nvSpPr>
        <dsp:cNvPr id="0" name=""/>
        <dsp:cNvSpPr/>
      </dsp:nvSpPr>
      <dsp:spPr>
        <a:xfrm>
          <a:off x="0" y="1586090"/>
          <a:ext cx="11202988" cy="79989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t>Quoting [citation number, page]</a:t>
          </a:r>
        </a:p>
      </dsp:txBody>
      <dsp:txXfrm>
        <a:off x="39048" y="1625138"/>
        <a:ext cx="11124892" cy="721803"/>
      </dsp:txXfrm>
    </dsp:sp>
    <dsp:sp modelId="{460A1ED6-764B-42A0-AEC6-2345B2EA0C75}">
      <dsp:nvSpPr>
        <dsp:cNvPr id="0" name=""/>
        <dsp:cNvSpPr/>
      </dsp:nvSpPr>
      <dsp:spPr>
        <a:xfrm>
          <a:off x="0" y="2385990"/>
          <a:ext cx="11202988"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95" tIns="30480" rIns="170688" bIns="30480" numCol="1" spcCol="1270" anchor="t" anchorCtr="0">
          <a:noAutofit/>
        </a:bodyPr>
        <a:lstStyle/>
        <a:p>
          <a:pPr marL="228600" lvl="1" indent="-228600" algn="l" defTabSz="1066800">
            <a:lnSpc>
              <a:spcPct val="90000"/>
            </a:lnSpc>
            <a:spcBef>
              <a:spcPct val="0"/>
            </a:spcBef>
            <a:spcAft>
              <a:spcPct val="20000"/>
            </a:spcAft>
            <a:buFont typeface="Arial" panose="020B0604020202020204" pitchFamily="34" charset="0"/>
            <a:buChar char="•"/>
          </a:pPr>
          <a:endParaRPr lang="en-GB" sz="2400" kern="1200" dirty="0"/>
        </a:p>
        <a:p>
          <a:pPr marL="228600" lvl="1" indent="-228600" algn="l" defTabSz="1066800">
            <a:lnSpc>
              <a:spcPct val="90000"/>
            </a:lnSpc>
            <a:spcBef>
              <a:spcPct val="0"/>
            </a:spcBef>
            <a:spcAft>
              <a:spcPct val="20000"/>
            </a:spcAft>
            <a:buFont typeface="Arial" panose="020B0604020202020204" pitchFamily="34" charset="0"/>
            <a:buChar char="•"/>
          </a:pPr>
          <a:r>
            <a:rPr lang="en-GB" sz="2400" b="0" i="0" kern="1200" dirty="0"/>
            <a:t>Embracing the cloud could make robots “lighter, cheaper, and smarter” [2, p.1].</a:t>
          </a:r>
          <a:endParaRPr lang="en-GB" sz="2400" kern="1200" dirty="0"/>
        </a:p>
      </dsp:txBody>
      <dsp:txXfrm>
        <a:off x="0" y="2385990"/>
        <a:ext cx="11202988" cy="10764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7A5E9-9362-400D-BDC7-3CCE1C6DF9DC}">
      <dsp:nvSpPr>
        <dsp:cNvPr id="0" name=""/>
        <dsp:cNvSpPr/>
      </dsp:nvSpPr>
      <dsp:spPr>
        <a:xfrm>
          <a:off x="0" y="0"/>
          <a:ext cx="11202988" cy="78027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Font typeface="Arial" panose="020B0604020202020204" pitchFamily="34" charset="0"/>
            <a:buNone/>
          </a:pPr>
          <a:r>
            <a:rPr lang="en-GB" sz="2800" kern="1200" dirty="0"/>
            <a:t>Paraphrasing and summarising [citation number].</a:t>
          </a:r>
        </a:p>
      </dsp:txBody>
      <dsp:txXfrm>
        <a:off x="38090" y="38090"/>
        <a:ext cx="11126808" cy="704093"/>
      </dsp:txXfrm>
    </dsp:sp>
    <dsp:sp modelId="{B3937E7F-E13D-473B-A960-18651E224430}">
      <dsp:nvSpPr>
        <dsp:cNvPr id="0" name=""/>
        <dsp:cNvSpPr/>
      </dsp:nvSpPr>
      <dsp:spPr>
        <a:xfrm>
          <a:off x="0" y="1222282"/>
          <a:ext cx="11202988" cy="1917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95"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GB" sz="2400" b="0" i="0" kern="1200" dirty="0"/>
            <a:t>As the scale of the applications expands, it may be very difficult to deploy and maintain the system for a long time [3].</a:t>
          </a:r>
          <a:endParaRPr lang="en-GB" sz="2400" kern="1200" dirty="0"/>
        </a:p>
        <a:p>
          <a:pPr marL="228600" lvl="1" indent="-228600" algn="l" defTabSz="1066800">
            <a:lnSpc>
              <a:spcPct val="90000"/>
            </a:lnSpc>
            <a:spcBef>
              <a:spcPct val="0"/>
            </a:spcBef>
            <a:spcAft>
              <a:spcPct val="20000"/>
            </a:spcAft>
            <a:buChar char="•"/>
          </a:pPr>
          <a:endParaRPr lang="en-GB" sz="2400" kern="1200" dirty="0"/>
        </a:p>
        <a:p>
          <a:pPr marL="228600" lvl="1" indent="-228600" algn="l" defTabSz="1066800">
            <a:lnSpc>
              <a:spcPct val="90000"/>
            </a:lnSpc>
            <a:spcBef>
              <a:spcPct val="0"/>
            </a:spcBef>
            <a:spcAft>
              <a:spcPct val="20000"/>
            </a:spcAft>
            <a:buChar char="•"/>
          </a:pPr>
          <a:r>
            <a:rPr lang="en-GB" sz="2400" b="0" i="0" kern="1200" dirty="0" err="1"/>
            <a:t>Tenorth</a:t>
          </a:r>
          <a:r>
            <a:rPr lang="en-GB" sz="2400" b="0" i="0" kern="1200" dirty="0"/>
            <a:t> [4] designed the UNR-PF to realize human–computer interaction in a convenience store.</a:t>
          </a:r>
          <a:endParaRPr lang="en-GB" sz="2400" kern="1200" dirty="0"/>
        </a:p>
      </dsp:txBody>
      <dsp:txXfrm>
        <a:off x="0" y="1222282"/>
        <a:ext cx="11202988" cy="191733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CF7124-1DEE-4258-A85E-BDD2FFC3D4EE}">
      <dsp:nvSpPr>
        <dsp:cNvPr id="0" name=""/>
        <dsp:cNvSpPr/>
      </dsp:nvSpPr>
      <dsp:spPr>
        <a:xfrm>
          <a:off x="0" y="1449"/>
          <a:ext cx="10304145" cy="617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1" kern="1200" baseline="0" dirty="0"/>
            <a:t>Cheating and collusion</a:t>
          </a:r>
          <a:endParaRPr lang="en-GB" sz="2400" kern="1200" dirty="0"/>
        </a:p>
      </dsp:txBody>
      <dsp:txXfrm>
        <a:off x="30157" y="31606"/>
        <a:ext cx="10243831" cy="557446"/>
      </dsp:txXfrm>
    </dsp:sp>
    <dsp:sp modelId="{F7693FB2-DF13-4213-80E9-0758FA78B78F}">
      <dsp:nvSpPr>
        <dsp:cNvPr id="0" name=""/>
        <dsp:cNvSpPr/>
      </dsp:nvSpPr>
      <dsp:spPr>
        <a:xfrm>
          <a:off x="0" y="619209"/>
          <a:ext cx="10304145"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15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GB" sz="2000" kern="1200" baseline="0" dirty="0"/>
            <a:t>Presenting someone else’s work as your own.</a:t>
          </a:r>
          <a:endParaRPr lang="en-GB" sz="2000" kern="1200" dirty="0"/>
        </a:p>
        <a:p>
          <a:pPr marL="228600" lvl="1" indent="-228600" algn="l" defTabSz="889000">
            <a:lnSpc>
              <a:spcPct val="90000"/>
            </a:lnSpc>
            <a:spcBef>
              <a:spcPct val="0"/>
            </a:spcBef>
            <a:spcAft>
              <a:spcPct val="20000"/>
            </a:spcAft>
            <a:buChar char="•"/>
          </a:pPr>
          <a:r>
            <a:rPr lang="en-GB" sz="2000" kern="1200" baseline="0" dirty="0"/>
            <a:t>Working  with someone else to produce a piece of work that should have been completed independently </a:t>
          </a:r>
          <a:endParaRPr lang="en-GB" sz="2000" kern="1200" dirty="0"/>
        </a:p>
      </dsp:txBody>
      <dsp:txXfrm>
        <a:off x="0" y="619209"/>
        <a:ext cx="10304145" cy="956340"/>
      </dsp:txXfrm>
    </dsp:sp>
    <dsp:sp modelId="{EA55336C-FF42-4C3E-A619-673684F5E245}">
      <dsp:nvSpPr>
        <dsp:cNvPr id="0" name=""/>
        <dsp:cNvSpPr/>
      </dsp:nvSpPr>
      <dsp:spPr>
        <a:xfrm>
          <a:off x="0" y="1575549"/>
          <a:ext cx="10304145" cy="617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1" kern="1200" baseline="0" dirty="0"/>
            <a:t>Not acknowledging ideas and materials used</a:t>
          </a:r>
          <a:endParaRPr lang="en-GB" sz="2400" kern="1200" dirty="0"/>
        </a:p>
      </dsp:txBody>
      <dsp:txXfrm>
        <a:off x="30157" y="1605706"/>
        <a:ext cx="10243831" cy="557446"/>
      </dsp:txXfrm>
    </dsp:sp>
    <dsp:sp modelId="{DB0B4E51-1ED2-4DAA-8D99-D964D2207757}">
      <dsp:nvSpPr>
        <dsp:cNvPr id="0" name=""/>
        <dsp:cNvSpPr/>
      </dsp:nvSpPr>
      <dsp:spPr>
        <a:xfrm>
          <a:off x="0" y="2193309"/>
          <a:ext cx="10304145" cy="170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15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GB" sz="2000" kern="1200" baseline="0" dirty="0"/>
            <a:t>Copying material (images, words, ideas) </a:t>
          </a:r>
          <a:r>
            <a:rPr lang="en-GB" sz="2000" b="1" kern="1200" baseline="0" dirty="0"/>
            <a:t>without </a:t>
          </a:r>
          <a:r>
            <a:rPr lang="en-GB" sz="2000" kern="1200" baseline="0" dirty="0"/>
            <a:t>referencing.</a:t>
          </a:r>
          <a:endParaRPr lang="en-GB" sz="2000" kern="1200" dirty="0"/>
        </a:p>
        <a:p>
          <a:pPr marL="228600" lvl="1" indent="-228600" algn="l" defTabSz="889000">
            <a:lnSpc>
              <a:spcPct val="90000"/>
            </a:lnSpc>
            <a:spcBef>
              <a:spcPct val="0"/>
            </a:spcBef>
            <a:spcAft>
              <a:spcPct val="20000"/>
            </a:spcAft>
            <a:buChar char="•"/>
          </a:pPr>
          <a:r>
            <a:rPr lang="en-GB" sz="2000" kern="1200" baseline="0" dirty="0"/>
            <a:t>Paraphrasing or summarising information from a source </a:t>
          </a:r>
          <a:r>
            <a:rPr lang="en-GB" sz="2000" b="1" kern="1200" baseline="0" dirty="0"/>
            <a:t>without</a:t>
          </a:r>
          <a:r>
            <a:rPr lang="en-GB" sz="2000" kern="1200" baseline="0" dirty="0"/>
            <a:t> referencing.</a:t>
          </a:r>
          <a:endParaRPr lang="en-GB" sz="2000" kern="1200" dirty="0"/>
        </a:p>
        <a:p>
          <a:pPr marL="228600" lvl="1" indent="-228600" algn="l" defTabSz="889000">
            <a:lnSpc>
              <a:spcPct val="90000"/>
            </a:lnSpc>
            <a:spcBef>
              <a:spcPct val="0"/>
            </a:spcBef>
            <a:spcAft>
              <a:spcPct val="20000"/>
            </a:spcAft>
            <a:buChar char="•"/>
          </a:pPr>
          <a:r>
            <a:rPr lang="en-US" sz="2000" kern="1200" baseline="0" dirty="0"/>
            <a:t>Translating others' written work </a:t>
          </a:r>
          <a:r>
            <a:rPr lang="en-US" sz="2000" b="1" kern="1200" baseline="0" dirty="0"/>
            <a:t>without </a:t>
          </a:r>
          <a:r>
            <a:rPr lang="en-US" sz="2000" kern="1200" baseline="0" dirty="0"/>
            <a:t>providing referencing</a:t>
          </a:r>
          <a:endParaRPr lang="en-GB" sz="2000" kern="1200" dirty="0"/>
        </a:p>
        <a:p>
          <a:pPr marL="228600" lvl="1" indent="-228600" algn="l" defTabSz="889000">
            <a:lnSpc>
              <a:spcPct val="90000"/>
            </a:lnSpc>
            <a:spcBef>
              <a:spcPct val="0"/>
            </a:spcBef>
            <a:spcAft>
              <a:spcPct val="20000"/>
            </a:spcAft>
            <a:buChar char="•"/>
          </a:pPr>
          <a:r>
            <a:rPr lang="en-US" sz="2000" kern="1200" baseline="0" dirty="0"/>
            <a:t>Resubmitting /copying your past work </a:t>
          </a:r>
          <a:endParaRPr lang="en-GB" sz="2000" kern="1200" dirty="0"/>
        </a:p>
        <a:p>
          <a:pPr marL="228600" lvl="1" indent="-228600" algn="l" defTabSz="889000">
            <a:lnSpc>
              <a:spcPct val="90000"/>
            </a:lnSpc>
            <a:spcBef>
              <a:spcPct val="0"/>
            </a:spcBef>
            <a:spcAft>
              <a:spcPct val="20000"/>
            </a:spcAft>
            <a:buChar char="•"/>
          </a:pPr>
          <a:r>
            <a:rPr lang="en-GB" sz="2000" kern="1200" baseline="0" dirty="0"/>
            <a:t>Copying so many words or ideas from a source that it makes up the majority of your work</a:t>
          </a:r>
          <a:endParaRPr lang="en-GB" sz="2000" kern="1200" dirty="0"/>
        </a:p>
      </dsp:txBody>
      <dsp:txXfrm>
        <a:off x="0" y="2193309"/>
        <a:ext cx="10304145" cy="1707750"/>
      </dsp:txXfrm>
    </dsp:sp>
    <dsp:sp modelId="{69392D1C-7321-44AC-BAE7-50B106FB6044}">
      <dsp:nvSpPr>
        <dsp:cNvPr id="0" name=""/>
        <dsp:cNvSpPr/>
      </dsp:nvSpPr>
      <dsp:spPr>
        <a:xfrm>
          <a:off x="0" y="3866118"/>
          <a:ext cx="10304145" cy="617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1" kern="1200" baseline="0" dirty="0"/>
            <a:t>Incorrect referencing </a:t>
          </a:r>
          <a:endParaRPr lang="en-GB" sz="2400" kern="1200" dirty="0"/>
        </a:p>
      </dsp:txBody>
      <dsp:txXfrm>
        <a:off x="30157" y="3896275"/>
        <a:ext cx="10243831" cy="557446"/>
      </dsp:txXfrm>
    </dsp:sp>
    <dsp:sp modelId="{DC6184B9-DE95-49E6-86A3-D1FFDB1FE655}">
      <dsp:nvSpPr>
        <dsp:cNvPr id="0" name=""/>
        <dsp:cNvSpPr/>
      </dsp:nvSpPr>
      <dsp:spPr>
        <a:xfrm>
          <a:off x="0" y="4518819"/>
          <a:ext cx="10304145" cy="683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15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GB" sz="2000" kern="1200" baseline="0" dirty="0"/>
            <a:t>Failing to put a quotation in quotation marks</a:t>
          </a:r>
          <a:endParaRPr lang="en-GB" sz="2000" kern="1200" dirty="0"/>
        </a:p>
        <a:p>
          <a:pPr marL="228600" lvl="1" indent="-228600" algn="l" defTabSz="889000">
            <a:lnSpc>
              <a:spcPct val="90000"/>
            </a:lnSpc>
            <a:spcBef>
              <a:spcPct val="0"/>
            </a:spcBef>
            <a:spcAft>
              <a:spcPct val="20000"/>
            </a:spcAft>
            <a:buChar char="•"/>
          </a:pPr>
          <a:r>
            <a:rPr lang="en-GB" sz="2000" kern="1200" baseline="0" dirty="0"/>
            <a:t>Providing incorrect information about the source of information used</a:t>
          </a:r>
          <a:endParaRPr lang="en-GB" sz="2000" kern="1200" dirty="0"/>
        </a:p>
      </dsp:txBody>
      <dsp:txXfrm>
        <a:off x="0" y="4518819"/>
        <a:ext cx="10304145" cy="6831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B7121-7D8F-4591-AAC3-6F6A0192AA0E}">
      <dsp:nvSpPr>
        <dsp:cNvPr id="0" name=""/>
        <dsp:cNvSpPr/>
      </dsp:nvSpPr>
      <dsp:spPr>
        <a:xfrm rot="16200000">
          <a:off x="1025" y="92"/>
          <a:ext cx="4906777" cy="4906777"/>
        </a:xfrm>
        <a:prstGeom prst="down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r>
            <a:rPr lang="en-GB" sz="6500" kern="1200" dirty="0"/>
            <a:t>Scholarly</a:t>
          </a:r>
        </a:p>
      </dsp:txBody>
      <dsp:txXfrm rot="5400000">
        <a:off x="1025" y="1226786"/>
        <a:ext cx="4048091" cy="2453389"/>
      </dsp:txXfrm>
    </dsp:sp>
    <dsp:sp modelId="{B9F5A085-5761-4CC5-8F6D-52D44CF6BA3B}">
      <dsp:nvSpPr>
        <dsp:cNvPr id="0" name=""/>
        <dsp:cNvSpPr/>
      </dsp:nvSpPr>
      <dsp:spPr>
        <a:xfrm rot="5400000">
          <a:off x="6295184" y="92"/>
          <a:ext cx="4906777" cy="4906777"/>
        </a:xfrm>
        <a:prstGeom prst="down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r>
            <a:rPr lang="en-GB" sz="6500" kern="1200" dirty="0"/>
            <a:t>Popular</a:t>
          </a:r>
        </a:p>
      </dsp:txBody>
      <dsp:txXfrm rot="-5400000">
        <a:off x="7153870" y="1226786"/>
        <a:ext cx="4048091" cy="24533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E6BCE6-53A1-4415-A60F-6BC0F0892F80}" type="datetimeFigureOut">
              <a:rPr lang="en-GB" smtClean="0"/>
              <a:t>05/09/2022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1221BA-9853-45A9-9A0A-81A5C2B27F5B}" type="slidenum">
              <a:rPr lang="en-GB" smtClean="0"/>
              <a:t>‹#›</a:t>
            </a:fld>
            <a:endParaRPr lang="en-GB"/>
          </a:p>
        </p:txBody>
      </p:sp>
    </p:spTree>
    <p:extLst>
      <p:ext uri="{BB962C8B-B14F-4D97-AF65-F5344CB8AC3E}">
        <p14:creationId xmlns:p14="http://schemas.microsoft.com/office/powerpoint/2010/main" val="552693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Chatbox</a:t>
            </a:r>
            <a:r>
              <a:rPr lang="en-GB" dirty="0"/>
              <a:t> - two or three features that characterise a report</a:t>
            </a:r>
          </a:p>
        </p:txBody>
      </p:sp>
      <p:sp>
        <p:nvSpPr>
          <p:cNvPr id="4" name="Slide Number Placeholder 3"/>
          <p:cNvSpPr>
            <a:spLocks noGrp="1"/>
          </p:cNvSpPr>
          <p:nvPr>
            <p:ph type="sldNum" sz="quarter" idx="5"/>
          </p:nvPr>
        </p:nvSpPr>
        <p:spPr/>
        <p:txBody>
          <a:bodyPr/>
          <a:lstStyle/>
          <a:p>
            <a:fld id="{BD2D0DF8-BA13-4ED7-8F8B-1E3711D1E86A}" type="slidenum">
              <a:rPr lang="en-GB" smtClean="0"/>
              <a:t>3</a:t>
            </a:fld>
            <a:endParaRPr lang="en-GB"/>
          </a:p>
        </p:txBody>
      </p:sp>
    </p:spTree>
    <p:extLst>
      <p:ext uri="{BB962C8B-B14F-4D97-AF65-F5344CB8AC3E}">
        <p14:creationId xmlns:p14="http://schemas.microsoft.com/office/powerpoint/2010/main" val="180369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04DDEF1-B9D8-473B-B025-3FEBA51F6224}" type="slidenum">
              <a:rPr lang="en-GB" smtClean="0"/>
              <a:t>21</a:t>
            </a:fld>
            <a:endParaRPr lang="en-GB"/>
          </a:p>
        </p:txBody>
      </p:sp>
    </p:spTree>
    <p:extLst>
      <p:ext uri="{BB962C8B-B14F-4D97-AF65-F5344CB8AC3E}">
        <p14:creationId xmlns:p14="http://schemas.microsoft.com/office/powerpoint/2010/main" val="3322909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04DDEF1-B9D8-473B-B025-3FEBA51F6224}" type="slidenum">
              <a:rPr lang="en-GB" smtClean="0"/>
              <a:t>24</a:t>
            </a:fld>
            <a:endParaRPr lang="en-GB"/>
          </a:p>
        </p:txBody>
      </p:sp>
    </p:spTree>
    <p:extLst>
      <p:ext uri="{BB962C8B-B14F-4D97-AF65-F5344CB8AC3E}">
        <p14:creationId xmlns:p14="http://schemas.microsoft.com/office/powerpoint/2010/main" val="4250380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Surname or organisation for author</a:t>
            </a:r>
          </a:p>
        </p:txBody>
      </p:sp>
      <p:sp>
        <p:nvSpPr>
          <p:cNvPr id="4" name="Slide Number Placeholder 3"/>
          <p:cNvSpPr>
            <a:spLocks noGrp="1"/>
          </p:cNvSpPr>
          <p:nvPr>
            <p:ph type="sldNum" sz="quarter" idx="5"/>
          </p:nvPr>
        </p:nvSpPr>
        <p:spPr/>
        <p:txBody>
          <a:bodyPr/>
          <a:lstStyle/>
          <a:p>
            <a:fld id="{6F777AF8-FABD-4DA5-A355-2FD640326390}" type="slidenum">
              <a:rPr lang="en-GB" smtClean="0"/>
              <a:t>25</a:t>
            </a:fld>
            <a:endParaRPr lang="en-GB"/>
          </a:p>
        </p:txBody>
      </p:sp>
    </p:spTree>
    <p:extLst>
      <p:ext uri="{BB962C8B-B14F-4D97-AF65-F5344CB8AC3E}">
        <p14:creationId xmlns:p14="http://schemas.microsoft.com/office/powerpoint/2010/main" val="2982545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p>
            <a:pPr>
              <a:defRPr/>
            </a:pPr>
            <a:fld id="{9EA452E1-4B93-44F3-A6CC-88ECCDE1AD9D}" type="slidenum">
              <a:rPr lang="en-GB" smtClean="0"/>
              <a:pPr>
                <a:defRPr/>
              </a:pPr>
              <a:t>34</a:t>
            </a:fld>
            <a:endParaRPr lang="en-GB"/>
          </a:p>
        </p:txBody>
      </p:sp>
    </p:spTree>
    <p:extLst>
      <p:ext uri="{BB962C8B-B14F-4D97-AF65-F5344CB8AC3E}">
        <p14:creationId xmlns:p14="http://schemas.microsoft.com/office/powerpoint/2010/main" val="2751060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04DDEF1-B9D8-473B-B025-3FEBA51F6224}" type="slidenum">
              <a:rPr lang="en-GB" smtClean="0"/>
              <a:t>41</a:t>
            </a:fld>
            <a:endParaRPr lang="en-GB"/>
          </a:p>
        </p:txBody>
      </p:sp>
    </p:spTree>
    <p:extLst>
      <p:ext uri="{BB962C8B-B14F-4D97-AF65-F5344CB8AC3E}">
        <p14:creationId xmlns:p14="http://schemas.microsoft.com/office/powerpoint/2010/main" val="3025759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GB" altLang="en-US" dirty="0">
                <a:latin typeface="Arial" panose="020B0604020202020204" pitchFamily="34" charset="0"/>
              </a:rPr>
              <a:t>Useful information from our student union: https://www.astonsu.com/support/academic/academic_offences/#:~:text=If%20you%20are%20suspected%20of%20plagiarism%20or%20collusion%2C%20any%20marks,hearing%20to%20discuss%20the%20concerns.</a:t>
            </a:r>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1363" indent="-284163">
              <a:defRPr>
                <a:solidFill>
                  <a:schemeClr val="tx1"/>
                </a:solidFill>
                <a:latin typeface="Arial" panose="020B0604020202020204" pitchFamily="34" charset="0"/>
              </a:defRPr>
            </a:lvl2pPr>
            <a:lvl3pPr marL="1139825" indent="-227013">
              <a:defRPr>
                <a:solidFill>
                  <a:schemeClr val="tx1"/>
                </a:solidFill>
                <a:latin typeface="Arial" panose="020B0604020202020204" pitchFamily="34" charset="0"/>
              </a:defRPr>
            </a:lvl3pPr>
            <a:lvl4pPr marL="1597025" indent="-227013">
              <a:defRPr>
                <a:solidFill>
                  <a:schemeClr val="tx1"/>
                </a:solidFill>
                <a:latin typeface="Arial" panose="020B0604020202020204" pitchFamily="34" charset="0"/>
              </a:defRPr>
            </a:lvl4pPr>
            <a:lvl5pPr marL="2054225" indent="-227013">
              <a:defRPr>
                <a:solidFill>
                  <a:schemeClr val="tx1"/>
                </a:solidFill>
                <a:latin typeface="Arial" panose="020B0604020202020204" pitchFamily="34" charset="0"/>
              </a:defRPr>
            </a:lvl5pPr>
            <a:lvl6pPr marL="2511425" indent="-227013" eaLnBrk="0" fontAlgn="base" hangingPunct="0">
              <a:spcBef>
                <a:spcPct val="0"/>
              </a:spcBef>
              <a:spcAft>
                <a:spcPct val="0"/>
              </a:spcAft>
              <a:defRPr>
                <a:solidFill>
                  <a:schemeClr val="tx1"/>
                </a:solidFill>
                <a:latin typeface="Arial" panose="020B0604020202020204" pitchFamily="34" charset="0"/>
              </a:defRPr>
            </a:lvl6pPr>
            <a:lvl7pPr marL="2968625" indent="-227013" eaLnBrk="0" fontAlgn="base" hangingPunct="0">
              <a:spcBef>
                <a:spcPct val="0"/>
              </a:spcBef>
              <a:spcAft>
                <a:spcPct val="0"/>
              </a:spcAft>
              <a:defRPr>
                <a:solidFill>
                  <a:schemeClr val="tx1"/>
                </a:solidFill>
                <a:latin typeface="Arial" panose="020B0604020202020204" pitchFamily="34" charset="0"/>
              </a:defRPr>
            </a:lvl7pPr>
            <a:lvl8pPr marL="3425825" indent="-227013" eaLnBrk="0" fontAlgn="base" hangingPunct="0">
              <a:spcBef>
                <a:spcPct val="0"/>
              </a:spcBef>
              <a:spcAft>
                <a:spcPct val="0"/>
              </a:spcAft>
              <a:defRPr>
                <a:solidFill>
                  <a:schemeClr val="tx1"/>
                </a:solidFill>
                <a:latin typeface="Arial" panose="020B0604020202020204" pitchFamily="34" charset="0"/>
              </a:defRPr>
            </a:lvl8pPr>
            <a:lvl9pPr marL="3883025" indent="-227013" eaLnBrk="0" fontAlgn="base" hangingPunct="0">
              <a:spcBef>
                <a:spcPct val="0"/>
              </a:spcBef>
              <a:spcAft>
                <a:spcPct val="0"/>
              </a:spcAft>
              <a:defRPr>
                <a:solidFill>
                  <a:schemeClr val="tx1"/>
                </a:solidFill>
                <a:latin typeface="Arial" panose="020B0604020202020204" pitchFamily="34" charset="0"/>
              </a:defRPr>
            </a:lvl9pPr>
          </a:lstStyle>
          <a:p>
            <a:fld id="{E27C51EC-E771-4457-911C-432428FE0B6D}" type="slidenum">
              <a:rPr lang="en-GB" altLang="en-US" smtClean="0">
                <a:cs typeface="Arial" panose="020B0604020202020204" pitchFamily="34" charset="0"/>
              </a:rPr>
              <a:pPr/>
              <a:t>43</a:t>
            </a:fld>
            <a:endParaRPr lang="en-GB" altLang="en-US">
              <a:cs typeface="Arial" panose="020B0604020202020204" pitchFamily="34" charset="0"/>
            </a:endParaRPr>
          </a:p>
        </p:txBody>
      </p:sp>
    </p:spTree>
    <p:extLst>
      <p:ext uri="{BB962C8B-B14F-4D97-AF65-F5344CB8AC3E}">
        <p14:creationId xmlns:p14="http://schemas.microsoft.com/office/powerpoint/2010/main" val="53328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it comes to writing at university, you will be required to support and strengthen the statements and claims you make through using sources. This is an important step in your research process and means you are going to have to make decisions about how useful and credible a source is, how accurate it is and whether bias is present.</a:t>
            </a:r>
          </a:p>
          <a:p>
            <a:endParaRPr lang="en-GB" dirty="0"/>
          </a:p>
          <a:p>
            <a:r>
              <a:rPr lang="en-GB" dirty="0"/>
              <a:t>Your selection and evaluation of sources will be dependent on your task, which is why it’s important for you to recognise the difference in the types of sources available.</a:t>
            </a:r>
          </a:p>
          <a:p>
            <a:endParaRPr lang="en-GB" dirty="0"/>
          </a:p>
          <a:p>
            <a:r>
              <a:rPr lang="en-GB" dirty="0"/>
              <a:t>What types of sources might you consider as scholarly?</a:t>
            </a:r>
          </a:p>
          <a:p>
            <a:r>
              <a:rPr lang="en-GB" dirty="0"/>
              <a:t>What might you label as popular?</a:t>
            </a:r>
          </a:p>
        </p:txBody>
      </p:sp>
      <p:sp>
        <p:nvSpPr>
          <p:cNvPr id="4" name="Slide Number Placeholder 3"/>
          <p:cNvSpPr>
            <a:spLocks noGrp="1"/>
          </p:cNvSpPr>
          <p:nvPr>
            <p:ph type="sldNum" sz="quarter" idx="5"/>
          </p:nvPr>
        </p:nvSpPr>
        <p:spPr/>
        <p:txBody>
          <a:bodyPr/>
          <a:lstStyle/>
          <a:p>
            <a:fld id="{504DDEF1-B9D8-473B-B025-3FEBA51F6224}" type="slidenum">
              <a:rPr lang="en-GB" smtClean="0"/>
              <a:t>49</a:t>
            </a:fld>
            <a:endParaRPr lang="en-GB"/>
          </a:p>
        </p:txBody>
      </p:sp>
    </p:spTree>
    <p:extLst>
      <p:ext uri="{BB962C8B-B14F-4D97-AF65-F5344CB8AC3E}">
        <p14:creationId xmlns:p14="http://schemas.microsoft.com/office/powerpoint/2010/main" val="3863522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0AABDE4-DC4A-44F5-8945-6CED362E91FE}" type="slidenum">
              <a:rPr lang="en-GB" smtClean="0"/>
              <a:t>53</a:t>
            </a:fld>
            <a:endParaRPr lang="en-GB"/>
          </a:p>
        </p:txBody>
      </p:sp>
    </p:spTree>
    <p:extLst>
      <p:ext uri="{BB962C8B-B14F-4D97-AF65-F5344CB8AC3E}">
        <p14:creationId xmlns:p14="http://schemas.microsoft.com/office/powerpoint/2010/main" val="560735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Reports are a little different from essays because they always use headings to guide the reader, and more often contain visuals such as graphs.</a:t>
            </a:r>
          </a:p>
          <a:p>
            <a:r>
              <a:rPr lang="en-GB" dirty="0"/>
              <a:t>Reports, like essays will have an introduction and a conclusion but then the main body will be divided into headed sections.</a:t>
            </a:r>
          </a:p>
        </p:txBody>
      </p:sp>
      <p:sp>
        <p:nvSpPr>
          <p:cNvPr id="4" name="Slide Number Placeholder 3"/>
          <p:cNvSpPr>
            <a:spLocks noGrp="1"/>
          </p:cNvSpPr>
          <p:nvPr>
            <p:ph type="sldNum" sz="quarter" idx="5"/>
          </p:nvPr>
        </p:nvSpPr>
        <p:spPr/>
        <p:txBody>
          <a:bodyPr/>
          <a:lstStyle/>
          <a:p>
            <a:fld id="{6F777AF8-FABD-4DA5-A355-2FD640326390}" type="slidenum">
              <a:rPr lang="en-GB" smtClean="0"/>
              <a:t>4</a:t>
            </a:fld>
            <a:endParaRPr lang="en-GB"/>
          </a:p>
        </p:txBody>
      </p:sp>
    </p:spTree>
    <p:extLst>
      <p:ext uri="{BB962C8B-B14F-4D97-AF65-F5344CB8AC3E}">
        <p14:creationId xmlns:p14="http://schemas.microsoft.com/office/powerpoint/2010/main" val="1390914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en-GB" altLang="en-US" dirty="0">
                <a:latin typeface="Arial" panose="020B0604020202020204" pitchFamily="34" charset="0"/>
              </a:rPr>
              <a:t>The contents page lists the different chapters and headings in your report, together with the page numbers.</a:t>
            </a:r>
          </a:p>
          <a:p>
            <a:endParaRPr lang="en-GB" altLang="en-US" dirty="0">
              <a:latin typeface="Arial" panose="020B0604020202020204" pitchFamily="34" charset="0"/>
            </a:endParaRPr>
          </a:p>
          <a:p>
            <a:pPr>
              <a:lnSpc>
                <a:spcPct val="120000"/>
              </a:lnSpc>
            </a:pPr>
            <a:r>
              <a:rPr lang="en-GB" altLang="en-US" dirty="0">
                <a:latin typeface="Arial" panose="020B0604020202020204" pitchFamily="34" charset="0"/>
              </a:rPr>
              <a:t>Easy for reader to scan and locate a particular part of the report.</a:t>
            </a:r>
          </a:p>
          <a:p>
            <a:endParaRPr lang="en-GB" altLang="en-US" dirty="0">
              <a:latin typeface="Arial" panose="020B0604020202020204" pitchFamily="34" charset="0"/>
            </a:endParaRPr>
          </a:p>
          <a:p>
            <a:r>
              <a:rPr lang="en-GB" altLang="en-US" dirty="0">
                <a:latin typeface="Arial" panose="020B0604020202020204" pitchFamily="34" charset="0"/>
              </a:rPr>
              <a:t>Number chapter headings and subheadings.</a:t>
            </a:r>
          </a:p>
          <a:p>
            <a:br>
              <a:rPr lang="en-GB" altLang="en-US" sz="1400" dirty="0">
                <a:latin typeface="Arial" panose="020B0604020202020204" pitchFamily="34" charset="0"/>
              </a:rPr>
            </a:br>
            <a:endParaRPr lang="en-GB" altLang="en-US" sz="1400" dirty="0">
              <a:latin typeface="Arial" panose="020B0604020202020204" pitchFamily="34" charset="0"/>
            </a:endParaRPr>
          </a:p>
          <a:p>
            <a:endParaRPr lang="en-GB" altLang="en-US" dirty="0">
              <a:latin typeface="Arial" panose="020B0604020202020204" pitchFamily="34" charset="0"/>
            </a:endParaRPr>
          </a:p>
        </p:txBody>
      </p:sp>
      <p:sp>
        <p:nvSpPr>
          <p:cNvPr id="30724" name="Slide Number Placeholder 3"/>
          <p:cNvSpPr>
            <a:spLocks noGrp="1"/>
          </p:cNvSpPr>
          <p:nvPr>
            <p:ph type="sldNum" sz="quarter"/>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918860">
              <a:spcBef>
                <a:spcPct val="30000"/>
              </a:spcBef>
              <a:buClr>
                <a:srgbClr val="000000"/>
              </a:buClr>
              <a:buSzPct val="100000"/>
              <a:buFont typeface="Times New Roman" panose="02020603050405020304" pitchFamily="18" charset="0"/>
              <a:tabLst>
                <a:tab pos="724913" algn="l"/>
                <a:tab pos="1449827" algn="l"/>
                <a:tab pos="2174740" algn="l"/>
                <a:tab pos="2899654" algn="l"/>
              </a:tabLst>
              <a:defRPr sz="1200">
                <a:solidFill>
                  <a:srgbClr val="000000"/>
                </a:solidFill>
                <a:latin typeface="Times New Roman" panose="02020603050405020304" pitchFamily="18" charset="0"/>
              </a:defRPr>
            </a:lvl1pPr>
            <a:lvl2pPr defTabSz="918860">
              <a:spcBef>
                <a:spcPct val="30000"/>
              </a:spcBef>
              <a:buClr>
                <a:srgbClr val="000000"/>
              </a:buClr>
              <a:buSzPct val="100000"/>
              <a:buFont typeface="Times New Roman" panose="02020603050405020304" pitchFamily="18" charset="0"/>
              <a:tabLst>
                <a:tab pos="724913" algn="l"/>
                <a:tab pos="1449827" algn="l"/>
                <a:tab pos="2174740" algn="l"/>
                <a:tab pos="2899654" algn="l"/>
              </a:tabLst>
              <a:defRPr sz="1200">
                <a:solidFill>
                  <a:srgbClr val="000000"/>
                </a:solidFill>
                <a:latin typeface="Times New Roman" panose="02020603050405020304" pitchFamily="18" charset="0"/>
              </a:defRPr>
            </a:lvl2pPr>
            <a:lvl3pPr defTabSz="918860">
              <a:spcBef>
                <a:spcPct val="30000"/>
              </a:spcBef>
              <a:buClr>
                <a:srgbClr val="000000"/>
              </a:buClr>
              <a:buSzPct val="100000"/>
              <a:buFont typeface="Times New Roman" panose="02020603050405020304" pitchFamily="18" charset="0"/>
              <a:tabLst>
                <a:tab pos="724913" algn="l"/>
                <a:tab pos="1449827" algn="l"/>
                <a:tab pos="2174740" algn="l"/>
                <a:tab pos="2899654" algn="l"/>
              </a:tabLst>
              <a:defRPr sz="1200">
                <a:solidFill>
                  <a:srgbClr val="000000"/>
                </a:solidFill>
                <a:latin typeface="Times New Roman" panose="02020603050405020304" pitchFamily="18" charset="0"/>
              </a:defRPr>
            </a:lvl3pPr>
            <a:lvl4pPr defTabSz="918860">
              <a:spcBef>
                <a:spcPct val="30000"/>
              </a:spcBef>
              <a:buClr>
                <a:srgbClr val="000000"/>
              </a:buClr>
              <a:buSzPct val="100000"/>
              <a:buFont typeface="Times New Roman" panose="02020603050405020304" pitchFamily="18" charset="0"/>
              <a:tabLst>
                <a:tab pos="724913" algn="l"/>
                <a:tab pos="1449827" algn="l"/>
                <a:tab pos="2174740" algn="l"/>
                <a:tab pos="2899654" algn="l"/>
              </a:tabLst>
              <a:defRPr sz="1200">
                <a:solidFill>
                  <a:srgbClr val="000000"/>
                </a:solidFill>
                <a:latin typeface="Times New Roman" panose="02020603050405020304" pitchFamily="18" charset="0"/>
              </a:defRPr>
            </a:lvl4pPr>
            <a:lvl5pPr defTabSz="918860">
              <a:spcBef>
                <a:spcPct val="30000"/>
              </a:spcBef>
              <a:buClr>
                <a:srgbClr val="000000"/>
              </a:buClr>
              <a:buSzPct val="100000"/>
              <a:buFont typeface="Times New Roman" panose="02020603050405020304" pitchFamily="18" charset="0"/>
              <a:tabLst>
                <a:tab pos="724913" algn="l"/>
                <a:tab pos="1449827" algn="l"/>
                <a:tab pos="2174740" algn="l"/>
                <a:tab pos="2899654" algn="l"/>
              </a:tabLst>
              <a:defRPr sz="1200">
                <a:solidFill>
                  <a:srgbClr val="000000"/>
                </a:solidFill>
                <a:latin typeface="Times New Roman" panose="02020603050405020304" pitchFamily="18" charset="0"/>
              </a:defRPr>
            </a:lvl5pPr>
            <a:lvl6pPr marL="2518120" indent="-228920" defTabSz="918860" eaLnBrk="0" fontAlgn="base" hangingPunct="0">
              <a:spcBef>
                <a:spcPct val="30000"/>
              </a:spcBef>
              <a:spcAft>
                <a:spcPct val="0"/>
              </a:spcAft>
              <a:buClr>
                <a:srgbClr val="000000"/>
              </a:buClr>
              <a:buSzPct val="100000"/>
              <a:buFont typeface="Times New Roman" panose="02020603050405020304" pitchFamily="18" charset="0"/>
              <a:tabLst>
                <a:tab pos="724913" algn="l"/>
                <a:tab pos="1449827" algn="l"/>
                <a:tab pos="2174740" algn="l"/>
                <a:tab pos="2899654" algn="l"/>
              </a:tabLst>
              <a:defRPr sz="1200">
                <a:solidFill>
                  <a:srgbClr val="000000"/>
                </a:solidFill>
                <a:latin typeface="Times New Roman" panose="02020603050405020304" pitchFamily="18" charset="0"/>
              </a:defRPr>
            </a:lvl6pPr>
            <a:lvl7pPr marL="2975961" indent="-228920" defTabSz="918860" eaLnBrk="0" fontAlgn="base" hangingPunct="0">
              <a:spcBef>
                <a:spcPct val="30000"/>
              </a:spcBef>
              <a:spcAft>
                <a:spcPct val="0"/>
              </a:spcAft>
              <a:buClr>
                <a:srgbClr val="000000"/>
              </a:buClr>
              <a:buSzPct val="100000"/>
              <a:buFont typeface="Times New Roman" panose="02020603050405020304" pitchFamily="18" charset="0"/>
              <a:tabLst>
                <a:tab pos="724913" algn="l"/>
                <a:tab pos="1449827" algn="l"/>
                <a:tab pos="2174740" algn="l"/>
                <a:tab pos="2899654" algn="l"/>
              </a:tabLst>
              <a:defRPr sz="1200">
                <a:solidFill>
                  <a:srgbClr val="000000"/>
                </a:solidFill>
                <a:latin typeface="Times New Roman" panose="02020603050405020304" pitchFamily="18" charset="0"/>
              </a:defRPr>
            </a:lvl7pPr>
            <a:lvl8pPr marL="3433801" indent="-228920" defTabSz="918860" eaLnBrk="0" fontAlgn="base" hangingPunct="0">
              <a:spcBef>
                <a:spcPct val="30000"/>
              </a:spcBef>
              <a:spcAft>
                <a:spcPct val="0"/>
              </a:spcAft>
              <a:buClr>
                <a:srgbClr val="000000"/>
              </a:buClr>
              <a:buSzPct val="100000"/>
              <a:buFont typeface="Times New Roman" panose="02020603050405020304" pitchFamily="18" charset="0"/>
              <a:tabLst>
                <a:tab pos="724913" algn="l"/>
                <a:tab pos="1449827" algn="l"/>
                <a:tab pos="2174740" algn="l"/>
                <a:tab pos="2899654" algn="l"/>
              </a:tabLst>
              <a:defRPr sz="1200">
                <a:solidFill>
                  <a:srgbClr val="000000"/>
                </a:solidFill>
                <a:latin typeface="Times New Roman" panose="02020603050405020304" pitchFamily="18" charset="0"/>
              </a:defRPr>
            </a:lvl8pPr>
            <a:lvl9pPr marL="3891641" indent="-228920" defTabSz="918860" eaLnBrk="0" fontAlgn="base" hangingPunct="0">
              <a:spcBef>
                <a:spcPct val="30000"/>
              </a:spcBef>
              <a:spcAft>
                <a:spcPct val="0"/>
              </a:spcAft>
              <a:buClr>
                <a:srgbClr val="000000"/>
              </a:buClr>
              <a:buSzPct val="100000"/>
              <a:buFont typeface="Times New Roman" panose="02020603050405020304" pitchFamily="18" charset="0"/>
              <a:tabLst>
                <a:tab pos="724913" algn="l"/>
                <a:tab pos="1449827" algn="l"/>
                <a:tab pos="2174740" algn="l"/>
                <a:tab pos="2899654" algn="l"/>
              </a:tabLst>
              <a:defRPr sz="1200">
                <a:solidFill>
                  <a:srgbClr val="000000"/>
                </a:solidFill>
                <a:latin typeface="Times New Roman" panose="02020603050405020304" pitchFamily="18" charset="0"/>
              </a:defRPr>
            </a:lvl9pPr>
          </a:lstStyle>
          <a:p>
            <a:pPr>
              <a:spcBef>
                <a:spcPct val="0"/>
              </a:spcBef>
              <a:buClrTx/>
              <a:buFontTx/>
              <a:buNone/>
            </a:pPr>
            <a:fld id="{5A741D74-4362-4E2C-9477-638BF1E74802}" type="slidenum">
              <a:rPr lang="en-GB" altLang="en-US" smtClean="0">
                <a:solidFill>
                  <a:schemeClr val="tx1"/>
                </a:solidFill>
                <a:latin typeface="Arial" panose="020B0604020202020204" pitchFamily="34" charset="0"/>
              </a:rPr>
              <a:pPr>
                <a:spcBef>
                  <a:spcPct val="0"/>
                </a:spcBef>
                <a:buClrTx/>
                <a:buFontTx/>
                <a:buNone/>
              </a:pPr>
              <a:t>6</a:t>
            </a:fld>
            <a:endParaRPr lang="en-GB" altLang="en-US">
              <a:solidFill>
                <a:schemeClr val="tx1"/>
              </a:solidFill>
              <a:latin typeface="Arial" panose="020B0604020202020204" pitchFamily="34" charset="0"/>
            </a:endParaRPr>
          </a:p>
        </p:txBody>
      </p:sp>
    </p:spTree>
    <p:extLst>
      <p:ext uri="{BB962C8B-B14F-4D97-AF65-F5344CB8AC3E}">
        <p14:creationId xmlns:p14="http://schemas.microsoft.com/office/powerpoint/2010/main" val="3080992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D4F30B-87E7-4A3F-A54A-31386647E62E}" type="slidenum">
              <a:rPr lang="en-GB" smtClean="0"/>
              <a:t>7</a:t>
            </a:fld>
            <a:endParaRPr lang="en-GB"/>
          </a:p>
        </p:txBody>
      </p:sp>
    </p:spTree>
    <p:extLst>
      <p:ext uri="{BB962C8B-B14F-4D97-AF65-F5344CB8AC3E}">
        <p14:creationId xmlns:p14="http://schemas.microsoft.com/office/powerpoint/2010/main" val="2484929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681038" y="1144588"/>
            <a:ext cx="5499100" cy="3094037"/>
          </a:xfrm>
          <a:ln/>
        </p:spPr>
      </p:sp>
      <p:sp>
        <p:nvSpPr>
          <p:cNvPr id="36867"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dirty="0">
              <a:latin typeface="Arial" panose="020B0604020202020204" pitchFamily="34" charset="0"/>
            </a:endParaRPr>
          </a:p>
        </p:txBody>
      </p:sp>
      <p:sp>
        <p:nvSpPr>
          <p:cNvPr id="36868" name="Slide Number Placeholder 3"/>
          <p:cNvSpPr>
            <a:spLocks noGrp="1"/>
          </p:cNvSpPr>
          <p:nvPr>
            <p:ph type="sldNum" sz="quarter"/>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918860">
              <a:spcBef>
                <a:spcPct val="30000"/>
              </a:spcBef>
              <a:buClr>
                <a:srgbClr val="000000"/>
              </a:buClr>
              <a:buSzPct val="100000"/>
              <a:buFont typeface="Times New Roman" panose="02020603050405020304" pitchFamily="18" charset="0"/>
              <a:tabLst>
                <a:tab pos="724913" algn="l"/>
                <a:tab pos="1449827" algn="l"/>
                <a:tab pos="2174740" algn="l"/>
                <a:tab pos="2899654" algn="l"/>
              </a:tabLst>
              <a:defRPr sz="1200">
                <a:solidFill>
                  <a:srgbClr val="000000"/>
                </a:solidFill>
                <a:latin typeface="Times New Roman" panose="02020603050405020304" pitchFamily="18" charset="0"/>
              </a:defRPr>
            </a:lvl1pPr>
            <a:lvl2pPr defTabSz="918860">
              <a:spcBef>
                <a:spcPct val="30000"/>
              </a:spcBef>
              <a:buClr>
                <a:srgbClr val="000000"/>
              </a:buClr>
              <a:buSzPct val="100000"/>
              <a:buFont typeface="Times New Roman" panose="02020603050405020304" pitchFamily="18" charset="0"/>
              <a:tabLst>
                <a:tab pos="724913" algn="l"/>
                <a:tab pos="1449827" algn="l"/>
                <a:tab pos="2174740" algn="l"/>
                <a:tab pos="2899654" algn="l"/>
              </a:tabLst>
              <a:defRPr sz="1200">
                <a:solidFill>
                  <a:srgbClr val="000000"/>
                </a:solidFill>
                <a:latin typeface="Times New Roman" panose="02020603050405020304" pitchFamily="18" charset="0"/>
              </a:defRPr>
            </a:lvl2pPr>
            <a:lvl3pPr defTabSz="918860">
              <a:spcBef>
                <a:spcPct val="30000"/>
              </a:spcBef>
              <a:buClr>
                <a:srgbClr val="000000"/>
              </a:buClr>
              <a:buSzPct val="100000"/>
              <a:buFont typeface="Times New Roman" panose="02020603050405020304" pitchFamily="18" charset="0"/>
              <a:tabLst>
                <a:tab pos="724913" algn="l"/>
                <a:tab pos="1449827" algn="l"/>
                <a:tab pos="2174740" algn="l"/>
                <a:tab pos="2899654" algn="l"/>
              </a:tabLst>
              <a:defRPr sz="1200">
                <a:solidFill>
                  <a:srgbClr val="000000"/>
                </a:solidFill>
                <a:latin typeface="Times New Roman" panose="02020603050405020304" pitchFamily="18" charset="0"/>
              </a:defRPr>
            </a:lvl3pPr>
            <a:lvl4pPr defTabSz="918860">
              <a:spcBef>
                <a:spcPct val="30000"/>
              </a:spcBef>
              <a:buClr>
                <a:srgbClr val="000000"/>
              </a:buClr>
              <a:buSzPct val="100000"/>
              <a:buFont typeface="Times New Roman" panose="02020603050405020304" pitchFamily="18" charset="0"/>
              <a:tabLst>
                <a:tab pos="724913" algn="l"/>
                <a:tab pos="1449827" algn="l"/>
                <a:tab pos="2174740" algn="l"/>
                <a:tab pos="2899654" algn="l"/>
              </a:tabLst>
              <a:defRPr sz="1200">
                <a:solidFill>
                  <a:srgbClr val="000000"/>
                </a:solidFill>
                <a:latin typeface="Times New Roman" panose="02020603050405020304" pitchFamily="18" charset="0"/>
              </a:defRPr>
            </a:lvl4pPr>
            <a:lvl5pPr defTabSz="918860">
              <a:spcBef>
                <a:spcPct val="30000"/>
              </a:spcBef>
              <a:buClr>
                <a:srgbClr val="000000"/>
              </a:buClr>
              <a:buSzPct val="100000"/>
              <a:buFont typeface="Times New Roman" panose="02020603050405020304" pitchFamily="18" charset="0"/>
              <a:tabLst>
                <a:tab pos="724913" algn="l"/>
                <a:tab pos="1449827" algn="l"/>
                <a:tab pos="2174740" algn="l"/>
                <a:tab pos="2899654" algn="l"/>
              </a:tabLst>
              <a:defRPr sz="1200">
                <a:solidFill>
                  <a:srgbClr val="000000"/>
                </a:solidFill>
                <a:latin typeface="Times New Roman" panose="02020603050405020304" pitchFamily="18" charset="0"/>
              </a:defRPr>
            </a:lvl5pPr>
            <a:lvl6pPr marL="2518120" indent="-228920" defTabSz="918860" eaLnBrk="0" fontAlgn="base" hangingPunct="0">
              <a:spcBef>
                <a:spcPct val="30000"/>
              </a:spcBef>
              <a:spcAft>
                <a:spcPct val="0"/>
              </a:spcAft>
              <a:buClr>
                <a:srgbClr val="000000"/>
              </a:buClr>
              <a:buSzPct val="100000"/>
              <a:buFont typeface="Times New Roman" panose="02020603050405020304" pitchFamily="18" charset="0"/>
              <a:tabLst>
                <a:tab pos="724913" algn="l"/>
                <a:tab pos="1449827" algn="l"/>
                <a:tab pos="2174740" algn="l"/>
                <a:tab pos="2899654" algn="l"/>
              </a:tabLst>
              <a:defRPr sz="1200">
                <a:solidFill>
                  <a:srgbClr val="000000"/>
                </a:solidFill>
                <a:latin typeface="Times New Roman" panose="02020603050405020304" pitchFamily="18" charset="0"/>
              </a:defRPr>
            </a:lvl6pPr>
            <a:lvl7pPr marL="2975961" indent="-228920" defTabSz="918860" eaLnBrk="0" fontAlgn="base" hangingPunct="0">
              <a:spcBef>
                <a:spcPct val="30000"/>
              </a:spcBef>
              <a:spcAft>
                <a:spcPct val="0"/>
              </a:spcAft>
              <a:buClr>
                <a:srgbClr val="000000"/>
              </a:buClr>
              <a:buSzPct val="100000"/>
              <a:buFont typeface="Times New Roman" panose="02020603050405020304" pitchFamily="18" charset="0"/>
              <a:tabLst>
                <a:tab pos="724913" algn="l"/>
                <a:tab pos="1449827" algn="l"/>
                <a:tab pos="2174740" algn="l"/>
                <a:tab pos="2899654" algn="l"/>
              </a:tabLst>
              <a:defRPr sz="1200">
                <a:solidFill>
                  <a:srgbClr val="000000"/>
                </a:solidFill>
                <a:latin typeface="Times New Roman" panose="02020603050405020304" pitchFamily="18" charset="0"/>
              </a:defRPr>
            </a:lvl7pPr>
            <a:lvl8pPr marL="3433801" indent="-228920" defTabSz="918860" eaLnBrk="0" fontAlgn="base" hangingPunct="0">
              <a:spcBef>
                <a:spcPct val="30000"/>
              </a:spcBef>
              <a:spcAft>
                <a:spcPct val="0"/>
              </a:spcAft>
              <a:buClr>
                <a:srgbClr val="000000"/>
              </a:buClr>
              <a:buSzPct val="100000"/>
              <a:buFont typeface="Times New Roman" panose="02020603050405020304" pitchFamily="18" charset="0"/>
              <a:tabLst>
                <a:tab pos="724913" algn="l"/>
                <a:tab pos="1449827" algn="l"/>
                <a:tab pos="2174740" algn="l"/>
                <a:tab pos="2899654" algn="l"/>
              </a:tabLst>
              <a:defRPr sz="1200">
                <a:solidFill>
                  <a:srgbClr val="000000"/>
                </a:solidFill>
                <a:latin typeface="Times New Roman" panose="02020603050405020304" pitchFamily="18" charset="0"/>
              </a:defRPr>
            </a:lvl8pPr>
            <a:lvl9pPr marL="3891641" indent="-228920" defTabSz="918860" eaLnBrk="0" fontAlgn="base" hangingPunct="0">
              <a:spcBef>
                <a:spcPct val="30000"/>
              </a:spcBef>
              <a:spcAft>
                <a:spcPct val="0"/>
              </a:spcAft>
              <a:buClr>
                <a:srgbClr val="000000"/>
              </a:buClr>
              <a:buSzPct val="100000"/>
              <a:buFont typeface="Times New Roman" panose="02020603050405020304" pitchFamily="18" charset="0"/>
              <a:tabLst>
                <a:tab pos="724913" algn="l"/>
                <a:tab pos="1449827" algn="l"/>
                <a:tab pos="2174740" algn="l"/>
                <a:tab pos="2899654" algn="l"/>
              </a:tabLst>
              <a:defRPr sz="1200">
                <a:solidFill>
                  <a:srgbClr val="000000"/>
                </a:solidFill>
                <a:latin typeface="Times New Roman" panose="02020603050405020304" pitchFamily="18" charset="0"/>
              </a:defRPr>
            </a:lvl9pPr>
          </a:lstStyle>
          <a:p>
            <a:pPr>
              <a:spcBef>
                <a:spcPct val="0"/>
              </a:spcBef>
              <a:buClrTx/>
              <a:buFontTx/>
              <a:buNone/>
            </a:pPr>
            <a:fld id="{3A024B18-7316-4F42-9976-118F60FC3E8D}" type="slidenum">
              <a:rPr lang="en-GB" altLang="en-US" smtClean="0">
                <a:solidFill>
                  <a:schemeClr val="tx1"/>
                </a:solidFill>
                <a:latin typeface="Arial" panose="020B0604020202020204" pitchFamily="34" charset="0"/>
              </a:rPr>
              <a:pPr>
                <a:spcBef>
                  <a:spcPct val="0"/>
                </a:spcBef>
                <a:buClrTx/>
                <a:buFontTx/>
                <a:buNone/>
              </a:pPr>
              <a:t>9</a:t>
            </a:fld>
            <a:endParaRPr lang="en-GB" altLang="en-US">
              <a:solidFill>
                <a:schemeClr val="tx1"/>
              </a:solidFill>
              <a:latin typeface="Arial" panose="020B0604020202020204" pitchFamily="34" charset="0"/>
            </a:endParaRPr>
          </a:p>
        </p:txBody>
      </p:sp>
    </p:spTree>
    <p:extLst>
      <p:ext uri="{BB962C8B-B14F-4D97-AF65-F5344CB8AC3E}">
        <p14:creationId xmlns:p14="http://schemas.microsoft.com/office/powerpoint/2010/main" val="1169294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87A75FB-3550-4340-A777-F3F0733E67BB}" type="slidenum">
              <a:rPr lang="en-GB" smtClean="0"/>
              <a:t>12</a:t>
            </a:fld>
            <a:endParaRPr lang="en-GB"/>
          </a:p>
        </p:txBody>
      </p:sp>
    </p:spTree>
    <p:extLst>
      <p:ext uri="{BB962C8B-B14F-4D97-AF65-F5344CB8AC3E}">
        <p14:creationId xmlns:p14="http://schemas.microsoft.com/office/powerpoint/2010/main" val="2098665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Move the subject/ remove the personal pronoun</a:t>
            </a:r>
          </a:p>
        </p:txBody>
      </p:sp>
      <p:sp>
        <p:nvSpPr>
          <p:cNvPr id="4" name="Slide Number Placeholder 3"/>
          <p:cNvSpPr>
            <a:spLocks noGrp="1"/>
          </p:cNvSpPr>
          <p:nvPr>
            <p:ph type="sldNum" sz="quarter" idx="5"/>
          </p:nvPr>
        </p:nvSpPr>
        <p:spPr/>
        <p:txBody>
          <a:bodyPr/>
          <a:lstStyle/>
          <a:p>
            <a:fld id="{BD2D0DF8-BA13-4ED7-8F8B-1E3711D1E86A}" type="slidenum">
              <a:rPr lang="en-GB" smtClean="0"/>
              <a:t>15</a:t>
            </a:fld>
            <a:endParaRPr lang="en-GB"/>
          </a:p>
        </p:txBody>
      </p:sp>
    </p:spTree>
    <p:extLst>
      <p:ext uri="{BB962C8B-B14F-4D97-AF65-F5344CB8AC3E}">
        <p14:creationId xmlns:p14="http://schemas.microsoft.com/office/powerpoint/2010/main" val="3468270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1221BA-9853-45A9-9A0A-81A5C2B27F5B}" type="slidenum">
              <a:rPr lang="en-GB" smtClean="0"/>
              <a:t>17</a:t>
            </a:fld>
            <a:endParaRPr lang="en-GB"/>
          </a:p>
        </p:txBody>
      </p:sp>
    </p:spTree>
    <p:extLst>
      <p:ext uri="{BB962C8B-B14F-4D97-AF65-F5344CB8AC3E}">
        <p14:creationId xmlns:p14="http://schemas.microsoft.com/office/powerpoint/2010/main" val="194155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C03147D-BC61-C647-8EC3-5CAF806508A2}" type="slidenum">
              <a:rPr lang="en-US" smtClean="0"/>
              <a:t>18</a:t>
            </a:fld>
            <a:endParaRPr lang="en-US"/>
          </a:p>
        </p:txBody>
      </p:sp>
    </p:spTree>
    <p:extLst>
      <p:ext uri="{BB962C8B-B14F-4D97-AF65-F5344CB8AC3E}">
        <p14:creationId xmlns:p14="http://schemas.microsoft.com/office/powerpoint/2010/main" val="31578747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2" hasCustomPrompt="1"/>
          </p:nvPr>
        </p:nvSpPr>
        <p:spPr>
          <a:xfrm>
            <a:off x="553655" y="3458011"/>
            <a:ext cx="5468836" cy="802957"/>
          </a:xfrm>
          <a:prstGeom prst="rect">
            <a:avLst/>
          </a:prstGeom>
        </p:spPr>
        <p:txBody>
          <a:bodyPr vert="horz"/>
          <a:lstStyle>
            <a:lvl1pPr marL="0" indent="0">
              <a:buNone/>
              <a:defRPr sz="2133">
                <a:solidFill>
                  <a:srgbClr val="FFFFFF"/>
                </a:solidFill>
                <a:latin typeface="Arial"/>
                <a:cs typeface="Arial"/>
              </a:defRPr>
            </a:lvl1pPr>
          </a:lstStyle>
          <a:p>
            <a:pPr lvl="0"/>
            <a:r>
              <a:rPr lang="en-GB" dirty="0"/>
              <a:t>Subhead</a:t>
            </a:r>
          </a:p>
        </p:txBody>
      </p:sp>
      <p:sp>
        <p:nvSpPr>
          <p:cNvPr id="4" name="Title 1"/>
          <p:cNvSpPr>
            <a:spLocks noGrp="1"/>
          </p:cNvSpPr>
          <p:nvPr>
            <p:ph type="title" hasCustomPrompt="1"/>
          </p:nvPr>
        </p:nvSpPr>
        <p:spPr>
          <a:xfrm>
            <a:off x="553655" y="2645179"/>
            <a:ext cx="5468836" cy="812832"/>
          </a:xfrm>
          <a:prstGeom prst="rect">
            <a:avLst/>
          </a:prstGeom>
        </p:spPr>
        <p:txBody>
          <a:bodyPr vert="horz"/>
          <a:lstStyle>
            <a:lvl1pPr algn="l">
              <a:defRPr sz="4267">
                <a:solidFill>
                  <a:schemeClr val="bg1"/>
                </a:solidFill>
                <a:latin typeface="Arial"/>
                <a:cs typeface="Arial"/>
              </a:defRPr>
            </a:lvl1pPr>
          </a:lstStyle>
          <a:p>
            <a:r>
              <a:rPr lang="en-GB" dirty="0"/>
              <a:t>Title</a:t>
            </a:r>
            <a:endParaRPr lang="en-US" dirty="0"/>
          </a:p>
        </p:txBody>
      </p:sp>
    </p:spTree>
    <p:extLst>
      <p:ext uri="{BB962C8B-B14F-4D97-AF65-F5344CB8AC3E}">
        <p14:creationId xmlns:p14="http://schemas.microsoft.com/office/powerpoint/2010/main" val="134994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1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12"/>
          <p:cNvSpPr>
            <a:spLocks noGrp="1"/>
          </p:cNvSpPr>
          <p:nvPr>
            <p:ph type="body" sz="quarter" idx="12" hasCustomPrompt="1"/>
          </p:nvPr>
        </p:nvSpPr>
        <p:spPr>
          <a:xfrm>
            <a:off x="553655" y="3458011"/>
            <a:ext cx="5468836" cy="802957"/>
          </a:xfrm>
          <a:prstGeom prst="rect">
            <a:avLst/>
          </a:prstGeom>
        </p:spPr>
        <p:txBody>
          <a:bodyPr vert="horz"/>
          <a:lstStyle>
            <a:lvl1pPr marL="0" indent="0">
              <a:buNone/>
              <a:defRPr sz="2133">
                <a:solidFill>
                  <a:srgbClr val="FFFFFF"/>
                </a:solidFill>
                <a:latin typeface="Arial"/>
                <a:cs typeface="Arial"/>
              </a:defRPr>
            </a:lvl1pPr>
          </a:lstStyle>
          <a:p>
            <a:pPr lvl="0"/>
            <a:r>
              <a:rPr lang="en-GB" dirty="0"/>
              <a:t>Subhead</a:t>
            </a:r>
          </a:p>
        </p:txBody>
      </p:sp>
      <p:sp>
        <p:nvSpPr>
          <p:cNvPr id="2" name="Title 1"/>
          <p:cNvSpPr>
            <a:spLocks noGrp="1"/>
          </p:cNvSpPr>
          <p:nvPr>
            <p:ph type="title" hasCustomPrompt="1"/>
          </p:nvPr>
        </p:nvSpPr>
        <p:spPr>
          <a:xfrm>
            <a:off x="553655" y="2645179"/>
            <a:ext cx="5468836" cy="812832"/>
          </a:xfrm>
          <a:prstGeom prst="rect">
            <a:avLst/>
          </a:prstGeom>
        </p:spPr>
        <p:txBody>
          <a:bodyPr vert="horz"/>
          <a:lstStyle>
            <a:lvl1pPr algn="l">
              <a:defRPr sz="4267">
                <a:solidFill>
                  <a:schemeClr val="bg1"/>
                </a:solidFill>
                <a:latin typeface="Arial"/>
                <a:cs typeface="Arial"/>
              </a:defRPr>
            </a:lvl1pPr>
          </a:lstStyle>
          <a:p>
            <a:r>
              <a:rPr lang="en-GB" dirty="0"/>
              <a:t>Title</a:t>
            </a:r>
            <a:endParaRPr lang="en-US" dirty="0"/>
          </a:p>
        </p:txBody>
      </p:sp>
    </p:spTree>
    <p:extLst>
      <p:ext uri="{BB962C8B-B14F-4D97-AF65-F5344CB8AC3E}">
        <p14:creationId xmlns:p14="http://schemas.microsoft.com/office/powerpoint/2010/main" val="2489837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1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12"/>
          <p:cNvSpPr>
            <a:spLocks noGrp="1"/>
          </p:cNvSpPr>
          <p:nvPr>
            <p:ph type="body" sz="quarter" idx="12" hasCustomPrompt="1"/>
          </p:nvPr>
        </p:nvSpPr>
        <p:spPr>
          <a:xfrm>
            <a:off x="553655" y="3458011"/>
            <a:ext cx="5468836" cy="802957"/>
          </a:xfrm>
          <a:prstGeom prst="rect">
            <a:avLst/>
          </a:prstGeom>
        </p:spPr>
        <p:txBody>
          <a:bodyPr vert="horz"/>
          <a:lstStyle>
            <a:lvl1pPr marL="0" indent="0">
              <a:buNone/>
              <a:defRPr sz="2133">
                <a:solidFill>
                  <a:srgbClr val="FFFFFF"/>
                </a:solidFill>
                <a:latin typeface="Arial"/>
                <a:cs typeface="Arial"/>
              </a:defRPr>
            </a:lvl1pPr>
          </a:lstStyle>
          <a:p>
            <a:pPr lvl="0"/>
            <a:r>
              <a:rPr lang="en-GB" dirty="0"/>
              <a:t>Subhead</a:t>
            </a:r>
          </a:p>
        </p:txBody>
      </p:sp>
      <p:sp>
        <p:nvSpPr>
          <p:cNvPr id="5" name="Title 1"/>
          <p:cNvSpPr>
            <a:spLocks noGrp="1"/>
          </p:cNvSpPr>
          <p:nvPr>
            <p:ph type="title" hasCustomPrompt="1"/>
          </p:nvPr>
        </p:nvSpPr>
        <p:spPr>
          <a:xfrm>
            <a:off x="553655" y="2645179"/>
            <a:ext cx="5468836" cy="812832"/>
          </a:xfrm>
          <a:prstGeom prst="rect">
            <a:avLst/>
          </a:prstGeom>
        </p:spPr>
        <p:txBody>
          <a:bodyPr vert="horz"/>
          <a:lstStyle>
            <a:lvl1pPr algn="l">
              <a:defRPr sz="4267">
                <a:solidFill>
                  <a:schemeClr val="bg1"/>
                </a:solidFill>
                <a:latin typeface="Arial"/>
                <a:cs typeface="Arial"/>
              </a:defRPr>
            </a:lvl1pPr>
          </a:lstStyle>
          <a:p>
            <a:r>
              <a:rPr lang="en-GB" dirty="0"/>
              <a:t>Title</a:t>
            </a:r>
            <a:endParaRPr lang="en-US" dirty="0"/>
          </a:p>
        </p:txBody>
      </p:sp>
    </p:spTree>
    <p:extLst>
      <p:ext uri="{BB962C8B-B14F-4D97-AF65-F5344CB8AC3E}">
        <p14:creationId xmlns:p14="http://schemas.microsoft.com/office/powerpoint/2010/main" val="2833325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08756" y="275167"/>
            <a:ext cx="10972800" cy="813405"/>
          </a:xfrm>
          <a:prstGeom prst="rect">
            <a:avLst/>
          </a:prstGeom>
        </p:spPr>
        <p:txBody>
          <a:bodyPr vert="horz"/>
          <a:lstStyle>
            <a:lvl1pPr algn="l">
              <a:defRPr sz="3733">
                <a:solidFill>
                  <a:srgbClr val="FFFFFF"/>
                </a:solidFill>
                <a:latin typeface="Arial"/>
                <a:cs typeface="Arial"/>
              </a:defRPr>
            </a:lvl1pPr>
          </a:lstStyle>
          <a:p>
            <a:r>
              <a:rPr lang="en-GB" dirty="0"/>
              <a:t>Title</a:t>
            </a:r>
            <a:endParaRPr lang="en-US" dirty="0"/>
          </a:p>
        </p:txBody>
      </p:sp>
      <p:sp>
        <p:nvSpPr>
          <p:cNvPr id="4" name="Content Placeholder 10"/>
          <p:cNvSpPr>
            <a:spLocks noGrp="1"/>
          </p:cNvSpPr>
          <p:nvPr>
            <p:ph sz="quarter" idx="10" hasCustomPrompt="1"/>
          </p:nvPr>
        </p:nvSpPr>
        <p:spPr>
          <a:xfrm>
            <a:off x="508756" y="1509501"/>
            <a:ext cx="11202571" cy="4513276"/>
          </a:xfrm>
          <a:prstGeom prst="rect">
            <a:avLst/>
          </a:prstGeom>
        </p:spPr>
        <p:txBody>
          <a:bodyPr vert="horz"/>
          <a:lstStyle>
            <a:lvl1pPr marL="239994" marR="0" indent="-239994" algn="l" defTabSz="609585" rtl="0" eaLnBrk="1" fontAlgn="auto" latinLnBrk="0" hangingPunct="1">
              <a:lnSpc>
                <a:spcPct val="100000"/>
              </a:lnSpc>
              <a:spcBef>
                <a:spcPts val="0"/>
              </a:spcBef>
              <a:spcAft>
                <a:spcPts val="1600"/>
              </a:spcAft>
              <a:buClr>
                <a:srgbClr val="83008F"/>
              </a:buClr>
              <a:buSzTx/>
              <a:buFont typeface="Arial"/>
              <a:buChar char="•"/>
              <a:tabLst/>
              <a:defRPr sz="1867" baseline="0">
                <a:latin typeface="Arial"/>
                <a:cs typeface="Arial"/>
              </a:defRPr>
            </a:lvl1pPr>
            <a:lvl2pPr>
              <a:defRPr sz="1867">
                <a:latin typeface="Arial"/>
                <a:cs typeface="Arial"/>
              </a:defRPr>
            </a:lvl2pPr>
            <a:lvl3pPr>
              <a:defRPr sz="1867">
                <a:latin typeface="Arial"/>
                <a:cs typeface="Arial"/>
              </a:defRPr>
            </a:lvl3pPr>
            <a:lvl4pPr>
              <a:defRPr sz="1867">
                <a:latin typeface="Arial"/>
                <a:cs typeface="Arial"/>
              </a:defRPr>
            </a:lvl4pPr>
            <a:lvl5pPr>
              <a:defRPr sz="1867">
                <a:latin typeface="Arial"/>
                <a:cs typeface="Arial"/>
              </a:defRPr>
            </a:lvl5pPr>
          </a:lstStyle>
          <a:p>
            <a:pPr lvl="0"/>
            <a:r>
              <a:rPr lang="en-GB" dirty="0"/>
              <a:t>text</a:t>
            </a:r>
          </a:p>
          <a:p>
            <a:pPr lvl="0"/>
            <a:r>
              <a:rPr lang="en-GB" dirty="0"/>
              <a:t>text</a:t>
            </a:r>
          </a:p>
          <a:p>
            <a:pPr lvl="0"/>
            <a:r>
              <a:rPr lang="en-GB" dirty="0"/>
              <a:t>text</a:t>
            </a:r>
          </a:p>
        </p:txBody>
      </p:sp>
      <p:sp>
        <p:nvSpPr>
          <p:cNvPr id="5" name="TextBox 4">
            <a:extLst>
              <a:ext uri="{FF2B5EF4-FFF2-40B4-BE49-F238E27FC236}">
                <a16:creationId xmlns:a16="http://schemas.microsoft.com/office/drawing/2014/main" id="{75ABCBC7-9F1B-F34E-B6BA-A0099FCC6695}"/>
              </a:ext>
            </a:extLst>
          </p:cNvPr>
          <p:cNvSpPr txBox="1"/>
          <p:nvPr/>
        </p:nvSpPr>
        <p:spPr>
          <a:xfrm>
            <a:off x="11153621" y="6412708"/>
            <a:ext cx="986500" cy="338554"/>
          </a:xfrm>
          <a:prstGeom prst="rect">
            <a:avLst/>
          </a:prstGeom>
          <a:noFill/>
        </p:spPr>
        <p:txBody>
          <a:bodyPr wrap="square" rtlCol="0">
            <a:spAutoFit/>
          </a:bodyPr>
          <a:lstStyle/>
          <a:p>
            <a:pPr algn="r"/>
            <a:fld id="{3FB5099B-FE44-5A42-BA56-6696CD855C2E}" type="slidenum">
              <a:rPr lang="en-US" sz="1600" smtClean="0">
                <a:latin typeface="Arial" panose="020B0604020202020204" pitchFamily="34" charset="0"/>
                <a:cs typeface="Arial" panose="020B0604020202020204" pitchFamily="34" charset="0"/>
              </a:rPr>
              <a:pPr algn="r"/>
              <a:t>‹#›</a:t>
            </a:fld>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0053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side 2">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8" name="Straight Connector 7"/>
          <p:cNvCxnSpPr/>
          <p:nvPr/>
        </p:nvCxnSpPr>
        <p:spPr>
          <a:xfrm>
            <a:off x="508756" y="1218100"/>
            <a:ext cx="11202571" cy="0"/>
          </a:xfrm>
          <a:prstGeom prst="line">
            <a:avLst/>
          </a:prstGeom>
          <a:ln>
            <a:solidFill>
              <a:srgbClr val="83008F"/>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10"/>
          <p:cNvSpPr>
            <a:spLocks noGrp="1"/>
          </p:cNvSpPr>
          <p:nvPr>
            <p:ph sz="quarter" idx="10" hasCustomPrompt="1"/>
          </p:nvPr>
        </p:nvSpPr>
        <p:spPr>
          <a:xfrm>
            <a:off x="508756" y="1509501"/>
            <a:ext cx="11202571" cy="4513276"/>
          </a:xfrm>
          <a:prstGeom prst="rect">
            <a:avLst/>
          </a:prstGeom>
        </p:spPr>
        <p:txBody>
          <a:bodyPr vert="horz"/>
          <a:lstStyle>
            <a:lvl1pPr marL="239994" marR="0" indent="-239994" algn="l" defTabSz="609585" rtl="0" eaLnBrk="1" fontAlgn="auto" latinLnBrk="0" hangingPunct="1">
              <a:lnSpc>
                <a:spcPct val="100000"/>
              </a:lnSpc>
              <a:spcBef>
                <a:spcPts val="0"/>
              </a:spcBef>
              <a:spcAft>
                <a:spcPts val="1600"/>
              </a:spcAft>
              <a:buClr>
                <a:srgbClr val="A626AA"/>
              </a:buClr>
              <a:buSzTx/>
              <a:buFont typeface="Arial"/>
              <a:buChar char="•"/>
              <a:tabLst/>
              <a:defRPr sz="1867" baseline="0">
                <a:latin typeface="Arial"/>
                <a:cs typeface="Arial"/>
              </a:defRPr>
            </a:lvl1pPr>
            <a:lvl2pPr>
              <a:defRPr sz="1867">
                <a:latin typeface="Arial"/>
                <a:cs typeface="Arial"/>
              </a:defRPr>
            </a:lvl2pPr>
            <a:lvl3pPr>
              <a:defRPr sz="1867">
                <a:latin typeface="Arial"/>
                <a:cs typeface="Arial"/>
              </a:defRPr>
            </a:lvl3pPr>
            <a:lvl4pPr>
              <a:defRPr sz="1867">
                <a:latin typeface="Arial"/>
                <a:cs typeface="Arial"/>
              </a:defRPr>
            </a:lvl4pPr>
            <a:lvl5pPr>
              <a:defRPr sz="1867">
                <a:latin typeface="Arial"/>
                <a:cs typeface="Arial"/>
              </a:defRPr>
            </a:lvl5pPr>
          </a:lstStyle>
          <a:p>
            <a:pPr lvl="0"/>
            <a:r>
              <a:rPr lang="en-GB" dirty="0"/>
              <a:t>text</a:t>
            </a:r>
          </a:p>
          <a:p>
            <a:pPr lvl="0"/>
            <a:r>
              <a:rPr lang="en-GB" dirty="0"/>
              <a:t>text</a:t>
            </a:r>
          </a:p>
          <a:p>
            <a:pPr lvl="0"/>
            <a:r>
              <a:rPr lang="en-GB" dirty="0"/>
              <a:t>text</a:t>
            </a:r>
          </a:p>
        </p:txBody>
      </p:sp>
      <p:sp>
        <p:nvSpPr>
          <p:cNvPr id="5" name="Title 2"/>
          <p:cNvSpPr>
            <a:spLocks noGrp="1"/>
          </p:cNvSpPr>
          <p:nvPr>
            <p:ph type="title" hasCustomPrompt="1"/>
          </p:nvPr>
        </p:nvSpPr>
        <p:spPr>
          <a:xfrm>
            <a:off x="508756" y="275167"/>
            <a:ext cx="10972800" cy="813405"/>
          </a:xfrm>
          <a:prstGeom prst="rect">
            <a:avLst/>
          </a:prstGeom>
        </p:spPr>
        <p:txBody>
          <a:bodyPr vert="horz"/>
          <a:lstStyle>
            <a:lvl1pPr algn="l">
              <a:defRPr sz="3733">
                <a:solidFill>
                  <a:srgbClr val="83008F"/>
                </a:solidFill>
                <a:latin typeface="Arial"/>
                <a:cs typeface="Arial"/>
              </a:defRPr>
            </a:lvl1pPr>
          </a:lstStyle>
          <a:p>
            <a:r>
              <a:rPr lang="en-GB" dirty="0"/>
              <a:t>Title</a:t>
            </a:r>
            <a:endParaRPr lang="en-US" dirty="0"/>
          </a:p>
        </p:txBody>
      </p:sp>
      <p:sp>
        <p:nvSpPr>
          <p:cNvPr id="6" name="TextBox 5">
            <a:extLst>
              <a:ext uri="{FF2B5EF4-FFF2-40B4-BE49-F238E27FC236}">
                <a16:creationId xmlns:a16="http://schemas.microsoft.com/office/drawing/2014/main" id="{4B7359AA-A038-1245-9D52-20676F747896}"/>
              </a:ext>
            </a:extLst>
          </p:cNvPr>
          <p:cNvSpPr txBox="1"/>
          <p:nvPr/>
        </p:nvSpPr>
        <p:spPr>
          <a:xfrm>
            <a:off x="10606014" y="6262515"/>
            <a:ext cx="986500" cy="338554"/>
          </a:xfrm>
          <a:prstGeom prst="rect">
            <a:avLst/>
          </a:prstGeom>
          <a:noFill/>
        </p:spPr>
        <p:txBody>
          <a:bodyPr wrap="square" rtlCol="0">
            <a:spAutoFit/>
          </a:bodyPr>
          <a:lstStyle/>
          <a:p>
            <a:pPr algn="r"/>
            <a:fld id="{3FB5099B-FE44-5A42-BA56-6696CD855C2E}" type="slidenum">
              <a:rPr lang="en-US" sz="1600" smtClean="0">
                <a:solidFill>
                  <a:schemeClr val="bg1"/>
                </a:solidFill>
                <a:latin typeface="Arial" panose="020B0604020202020204" pitchFamily="34" charset="0"/>
                <a:cs typeface="Arial" panose="020B0604020202020204" pitchFamily="34" charset="0"/>
              </a:rPr>
              <a:pPr algn="r"/>
              <a:t>‹#›</a:t>
            </a:fld>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4416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s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ext Placeholder 12"/>
          <p:cNvSpPr>
            <a:spLocks noGrp="1"/>
          </p:cNvSpPr>
          <p:nvPr>
            <p:ph type="body" sz="quarter" idx="12" hasCustomPrompt="1"/>
          </p:nvPr>
        </p:nvSpPr>
        <p:spPr>
          <a:xfrm>
            <a:off x="553655" y="3458011"/>
            <a:ext cx="5468836" cy="802957"/>
          </a:xfrm>
          <a:prstGeom prst="rect">
            <a:avLst/>
          </a:prstGeom>
        </p:spPr>
        <p:txBody>
          <a:bodyPr vert="horz"/>
          <a:lstStyle>
            <a:lvl1pPr marL="0" indent="0">
              <a:buNone/>
              <a:defRPr sz="2133">
                <a:solidFill>
                  <a:srgbClr val="FFFFFF"/>
                </a:solidFill>
                <a:latin typeface="Arial"/>
                <a:cs typeface="Arial"/>
              </a:defRPr>
            </a:lvl1pPr>
          </a:lstStyle>
          <a:p>
            <a:pPr lvl="0"/>
            <a:r>
              <a:rPr lang="en-GB" dirty="0"/>
              <a:t>Subhead</a:t>
            </a:r>
          </a:p>
        </p:txBody>
      </p:sp>
      <p:sp>
        <p:nvSpPr>
          <p:cNvPr id="6" name="Title 1"/>
          <p:cNvSpPr>
            <a:spLocks noGrp="1"/>
          </p:cNvSpPr>
          <p:nvPr>
            <p:ph type="title" hasCustomPrompt="1"/>
          </p:nvPr>
        </p:nvSpPr>
        <p:spPr>
          <a:xfrm>
            <a:off x="553655" y="2645179"/>
            <a:ext cx="5468836" cy="812832"/>
          </a:xfrm>
          <a:prstGeom prst="rect">
            <a:avLst/>
          </a:prstGeom>
        </p:spPr>
        <p:txBody>
          <a:bodyPr vert="horz"/>
          <a:lstStyle>
            <a:lvl1pPr algn="l">
              <a:defRPr sz="4267">
                <a:solidFill>
                  <a:schemeClr val="bg1"/>
                </a:solidFill>
                <a:latin typeface="Arial"/>
                <a:cs typeface="Arial"/>
              </a:defRPr>
            </a:lvl1pPr>
          </a:lstStyle>
          <a:p>
            <a:r>
              <a:rPr lang="en-GB" dirty="0"/>
              <a:t>Title</a:t>
            </a:r>
            <a:endParaRPr lang="en-US" dirty="0"/>
          </a:p>
        </p:txBody>
      </p:sp>
      <p:sp>
        <p:nvSpPr>
          <p:cNvPr id="4" name="TextBox 3">
            <a:extLst>
              <a:ext uri="{FF2B5EF4-FFF2-40B4-BE49-F238E27FC236}">
                <a16:creationId xmlns:a16="http://schemas.microsoft.com/office/drawing/2014/main" id="{25B6AAB9-2C5C-8B45-A70A-DD024F629804}"/>
              </a:ext>
            </a:extLst>
          </p:cNvPr>
          <p:cNvSpPr txBox="1"/>
          <p:nvPr/>
        </p:nvSpPr>
        <p:spPr>
          <a:xfrm>
            <a:off x="11153621" y="6412708"/>
            <a:ext cx="986500" cy="338554"/>
          </a:xfrm>
          <a:prstGeom prst="rect">
            <a:avLst/>
          </a:prstGeom>
          <a:noFill/>
        </p:spPr>
        <p:txBody>
          <a:bodyPr wrap="square" rtlCol="0">
            <a:spAutoFit/>
          </a:bodyPr>
          <a:lstStyle/>
          <a:p>
            <a:pPr algn="r"/>
            <a:fld id="{3FB5099B-FE44-5A42-BA56-6696CD855C2E}" type="slidenum">
              <a:rPr lang="en-US" sz="1600" smtClean="0">
                <a:solidFill>
                  <a:schemeClr val="bg1"/>
                </a:solidFill>
                <a:latin typeface="Arial" panose="020B0604020202020204" pitchFamily="34" charset="0"/>
                <a:cs typeface="Arial" panose="020B0604020202020204" pitchFamily="34" charset="0"/>
              </a:rPr>
              <a:pPr algn="r"/>
              <a:t>‹#›</a:t>
            </a:fld>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8958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A7EC-21C9-4F65-AC66-949AF9AB88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9A999D3-0BC2-4FE8-BA42-381428790A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1DDEBBD-540A-4CD8-BC08-1ED9454F6860}"/>
              </a:ext>
            </a:extLst>
          </p:cNvPr>
          <p:cNvSpPr>
            <a:spLocks noGrp="1"/>
          </p:cNvSpPr>
          <p:nvPr>
            <p:ph type="dt" sz="half" idx="10"/>
          </p:nvPr>
        </p:nvSpPr>
        <p:spPr/>
        <p:txBody>
          <a:bodyPr/>
          <a:lstStyle/>
          <a:p>
            <a:fld id="{90CFCE17-BC92-4F67-8981-8B1AE586A5F2}" type="datetimeFigureOut">
              <a:rPr lang="en-GB" smtClean="0"/>
              <a:t>05/09/2022</a:t>
            </a:fld>
            <a:endParaRPr lang="en-GB"/>
          </a:p>
        </p:txBody>
      </p:sp>
      <p:sp>
        <p:nvSpPr>
          <p:cNvPr id="5" name="Footer Placeholder 4">
            <a:extLst>
              <a:ext uri="{FF2B5EF4-FFF2-40B4-BE49-F238E27FC236}">
                <a16:creationId xmlns:a16="http://schemas.microsoft.com/office/drawing/2014/main" id="{DF1E8220-9F9E-4B7D-AC05-6CDFCACD5E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DDA818-AEF7-418C-8BC5-762916850F14}"/>
              </a:ext>
            </a:extLst>
          </p:cNvPr>
          <p:cNvSpPr>
            <a:spLocks noGrp="1"/>
          </p:cNvSpPr>
          <p:nvPr>
            <p:ph type="sldNum" sz="quarter" idx="12"/>
          </p:nvPr>
        </p:nvSpPr>
        <p:spPr/>
        <p:txBody>
          <a:bodyPr/>
          <a:lstStyle/>
          <a:p>
            <a:fld id="{44AFCAA1-9CEC-4F81-9756-4A880EF329F8}" type="slidenum">
              <a:rPr lang="en-GB" smtClean="0"/>
              <a:t>‹#›</a:t>
            </a:fld>
            <a:endParaRPr lang="en-GB"/>
          </a:p>
        </p:txBody>
      </p:sp>
    </p:spTree>
    <p:extLst>
      <p:ext uri="{BB962C8B-B14F-4D97-AF65-F5344CB8AC3E}">
        <p14:creationId xmlns:p14="http://schemas.microsoft.com/office/powerpoint/2010/main" val="4130615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17956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86885" y="2093913"/>
            <a:ext cx="5135033"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25118" y="2093913"/>
            <a:ext cx="5135033"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82059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12"/>
          <p:cNvSpPr>
            <a:spLocks noGrp="1"/>
          </p:cNvSpPr>
          <p:nvPr>
            <p:ph type="body" sz="quarter" idx="12" hasCustomPrompt="1"/>
          </p:nvPr>
        </p:nvSpPr>
        <p:spPr>
          <a:xfrm>
            <a:off x="553655" y="3458011"/>
            <a:ext cx="5468836" cy="802957"/>
          </a:xfrm>
          <a:prstGeom prst="rect">
            <a:avLst/>
          </a:prstGeom>
        </p:spPr>
        <p:txBody>
          <a:bodyPr vert="horz"/>
          <a:lstStyle>
            <a:lvl1pPr marL="0" indent="0">
              <a:buNone/>
              <a:defRPr sz="2133">
                <a:solidFill>
                  <a:srgbClr val="FFFFFF"/>
                </a:solidFill>
                <a:latin typeface="Arial"/>
                <a:cs typeface="Arial"/>
              </a:defRPr>
            </a:lvl1pPr>
          </a:lstStyle>
          <a:p>
            <a:pPr lvl="0"/>
            <a:r>
              <a:rPr lang="en-GB" dirty="0"/>
              <a:t>Subhead</a:t>
            </a:r>
          </a:p>
        </p:txBody>
      </p:sp>
      <p:sp>
        <p:nvSpPr>
          <p:cNvPr id="5" name="Title 1"/>
          <p:cNvSpPr>
            <a:spLocks noGrp="1"/>
          </p:cNvSpPr>
          <p:nvPr>
            <p:ph type="title" hasCustomPrompt="1"/>
          </p:nvPr>
        </p:nvSpPr>
        <p:spPr>
          <a:xfrm>
            <a:off x="553655" y="2645179"/>
            <a:ext cx="5468836" cy="812832"/>
          </a:xfrm>
          <a:prstGeom prst="rect">
            <a:avLst/>
          </a:prstGeom>
        </p:spPr>
        <p:txBody>
          <a:bodyPr vert="horz"/>
          <a:lstStyle>
            <a:lvl1pPr algn="l">
              <a:defRPr sz="4267">
                <a:solidFill>
                  <a:schemeClr val="bg1"/>
                </a:solidFill>
                <a:latin typeface="Arial"/>
                <a:cs typeface="Arial"/>
              </a:defRPr>
            </a:lvl1pPr>
          </a:lstStyle>
          <a:p>
            <a:r>
              <a:rPr lang="en-GB" dirty="0"/>
              <a:t>Title</a:t>
            </a:r>
            <a:endParaRPr lang="en-US" dirty="0"/>
          </a:p>
        </p:txBody>
      </p:sp>
    </p:spTree>
    <p:extLst>
      <p:ext uri="{BB962C8B-B14F-4D97-AF65-F5344CB8AC3E}">
        <p14:creationId xmlns:p14="http://schemas.microsoft.com/office/powerpoint/2010/main" val="309306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12"/>
          <p:cNvSpPr>
            <a:spLocks noGrp="1"/>
          </p:cNvSpPr>
          <p:nvPr>
            <p:ph type="body" sz="quarter" idx="12" hasCustomPrompt="1"/>
          </p:nvPr>
        </p:nvSpPr>
        <p:spPr>
          <a:xfrm>
            <a:off x="553655" y="3458011"/>
            <a:ext cx="5468836" cy="802957"/>
          </a:xfrm>
          <a:prstGeom prst="rect">
            <a:avLst/>
          </a:prstGeom>
        </p:spPr>
        <p:txBody>
          <a:bodyPr vert="horz"/>
          <a:lstStyle>
            <a:lvl1pPr marL="0" indent="0">
              <a:buNone/>
              <a:defRPr sz="2133">
                <a:solidFill>
                  <a:srgbClr val="FFFFFF"/>
                </a:solidFill>
                <a:latin typeface="Arial"/>
                <a:cs typeface="Arial"/>
              </a:defRPr>
            </a:lvl1pPr>
          </a:lstStyle>
          <a:p>
            <a:pPr lvl="0"/>
            <a:r>
              <a:rPr lang="en-GB" dirty="0"/>
              <a:t>Subhead</a:t>
            </a:r>
          </a:p>
        </p:txBody>
      </p:sp>
      <p:sp>
        <p:nvSpPr>
          <p:cNvPr id="5" name="Title 1"/>
          <p:cNvSpPr>
            <a:spLocks noGrp="1"/>
          </p:cNvSpPr>
          <p:nvPr>
            <p:ph type="title" hasCustomPrompt="1"/>
          </p:nvPr>
        </p:nvSpPr>
        <p:spPr>
          <a:xfrm>
            <a:off x="553655" y="2645179"/>
            <a:ext cx="5468836" cy="812832"/>
          </a:xfrm>
          <a:prstGeom prst="rect">
            <a:avLst/>
          </a:prstGeom>
        </p:spPr>
        <p:txBody>
          <a:bodyPr vert="horz"/>
          <a:lstStyle>
            <a:lvl1pPr algn="l">
              <a:defRPr sz="4267">
                <a:solidFill>
                  <a:schemeClr val="bg1"/>
                </a:solidFill>
                <a:latin typeface="Arial"/>
                <a:cs typeface="Arial"/>
              </a:defRPr>
            </a:lvl1pPr>
          </a:lstStyle>
          <a:p>
            <a:r>
              <a:rPr lang="en-GB" dirty="0"/>
              <a:t>Title</a:t>
            </a:r>
            <a:endParaRPr lang="en-US" dirty="0"/>
          </a:p>
        </p:txBody>
      </p:sp>
    </p:spTree>
    <p:extLst>
      <p:ext uri="{BB962C8B-B14F-4D97-AF65-F5344CB8AC3E}">
        <p14:creationId xmlns:p14="http://schemas.microsoft.com/office/powerpoint/2010/main" val="1548358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12"/>
          <p:cNvSpPr>
            <a:spLocks noGrp="1"/>
          </p:cNvSpPr>
          <p:nvPr>
            <p:ph type="body" sz="quarter" idx="12" hasCustomPrompt="1"/>
          </p:nvPr>
        </p:nvSpPr>
        <p:spPr>
          <a:xfrm>
            <a:off x="553655" y="3458011"/>
            <a:ext cx="5468836" cy="802957"/>
          </a:xfrm>
          <a:prstGeom prst="rect">
            <a:avLst/>
          </a:prstGeom>
        </p:spPr>
        <p:txBody>
          <a:bodyPr vert="horz"/>
          <a:lstStyle>
            <a:lvl1pPr marL="0" indent="0">
              <a:buNone/>
              <a:defRPr sz="2133">
                <a:solidFill>
                  <a:srgbClr val="FFFFFF"/>
                </a:solidFill>
                <a:latin typeface="Arial"/>
                <a:cs typeface="Arial"/>
              </a:defRPr>
            </a:lvl1pPr>
          </a:lstStyle>
          <a:p>
            <a:pPr lvl="0"/>
            <a:r>
              <a:rPr lang="en-GB" dirty="0"/>
              <a:t>Subhead</a:t>
            </a:r>
          </a:p>
        </p:txBody>
      </p:sp>
      <p:sp>
        <p:nvSpPr>
          <p:cNvPr id="5" name="Title 1"/>
          <p:cNvSpPr>
            <a:spLocks noGrp="1"/>
          </p:cNvSpPr>
          <p:nvPr>
            <p:ph type="title" hasCustomPrompt="1"/>
          </p:nvPr>
        </p:nvSpPr>
        <p:spPr>
          <a:xfrm>
            <a:off x="553655" y="2645179"/>
            <a:ext cx="5468836" cy="812832"/>
          </a:xfrm>
          <a:prstGeom prst="rect">
            <a:avLst/>
          </a:prstGeom>
        </p:spPr>
        <p:txBody>
          <a:bodyPr vert="horz"/>
          <a:lstStyle>
            <a:lvl1pPr algn="l">
              <a:defRPr sz="4267">
                <a:solidFill>
                  <a:schemeClr val="bg1"/>
                </a:solidFill>
                <a:latin typeface="Arial"/>
                <a:cs typeface="Arial"/>
              </a:defRPr>
            </a:lvl1pPr>
          </a:lstStyle>
          <a:p>
            <a:r>
              <a:rPr lang="en-GB" dirty="0"/>
              <a:t>Title</a:t>
            </a:r>
            <a:endParaRPr lang="en-US" dirty="0"/>
          </a:p>
        </p:txBody>
      </p:sp>
    </p:spTree>
    <p:extLst>
      <p:ext uri="{BB962C8B-B14F-4D97-AF65-F5344CB8AC3E}">
        <p14:creationId xmlns:p14="http://schemas.microsoft.com/office/powerpoint/2010/main" val="2802064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12"/>
          <p:cNvSpPr>
            <a:spLocks noGrp="1"/>
          </p:cNvSpPr>
          <p:nvPr>
            <p:ph type="body" sz="quarter" idx="12" hasCustomPrompt="1"/>
          </p:nvPr>
        </p:nvSpPr>
        <p:spPr>
          <a:xfrm>
            <a:off x="553655" y="3458011"/>
            <a:ext cx="5468836" cy="802957"/>
          </a:xfrm>
          <a:prstGeom prst="rect">
            <a:avLst/>
          </a:prstGeom>
        </p:spPr>
        <p:txBody>
          <a:bodyPr vert="horz"/>
          <a:lstStyle>
            <a:lvl1pPr marL="0" indent="0">
              <a:buNone/>
              <a:defRPr sz="2133">
                <a:solidFill>
                  <a:srgbClr val="FFFFFF"/>
                </a:solidFill>
                <a:latin typeface="Arial"/>
                <a:cs typeface="Arial"/>
              </a:defRPr>
            </a:lvl1pPr>
          </a:lstStyle>
          <a:p>
            <a:pPr lvl="0"/>
            <a:r>
              <a:rPr lang="en-GB" dirty="0"/>
              <a:t>Subhead</a:t>
            </a:r>
          </a:p>
        </p:txBody>
      </p:sp>
      <p:sp>
        <p:nvSpPr>
          <p:cNvPr id="5" name="Title 1"/>
          <p:cNvSpPr>
            <a:spLocks noGrp="1"/>
          </p:cNvSpPr>
          <p:nvPr>
            <p:ph type="title" hasCustomPrompt="1"/>
          </p:nvPr>
        </p:nvSpPr>
        <p:spPr>
          <a:xfrm>
            <a:off x="553655" y="2645179"/>
            <a:ext cx="5468836" cy="812832"/>
          </a:xfrm>
          <a:prstGeom prst="rect">
            <a:avLst/>
          </a:prstGeom>
        </p:spPr>
        <p:txBody>
          <a:bodyPr vert="horz"/>
          <a:lstStyle>
            <a:lvl1pPr algn="l">
              <a:defRPr sz="4267">
                <a:solidFill>
                  <a:schemeClr val="bg1"/>
                </a:solidFill>
                <a:latin typeface="Arial"/>
                <a:cs typeface="Arial"/>
              </a:defRPr>
            </a:lvl1pPr>
          </a:lstStyle>
          <a:p>
            <a:r>
              <a:rPr lang="en-GB" dirty="0"/>
              <a:t>Title</a:t>
            </a:r>
            <a:endParaRPr lang="en-US" dirty="0"/>
          </a:p>
        </p:txBody>
      </p:sp>
    </p:spTree>
    <p:extLst>
      <p:ext uri="{BB962C8B-B14F-4D97-AF65-F5344CB8AC3E}">
        <p14:creationId xmlns:p14="http://schemas.microsoft.com/office/powerpoint/2010/main" val="1612058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12"/>
          <p:cNvSpPr>
            <a:spLocks noGrp="1"/>
          </p:cNvSpPr>
          <p:nvPr>
            <p:ph type="body" sz="quarter" idx="12" hasCustomPrompt="1"/>
          </p:nvPr>
        </p:nvSpPr>
        <p:spPr>
          <a:xfrm>
            <a:off x="553655" y="3458011"/>
            <a:ext cx="5468836" cy="802957"/>
          </a:xfrm>
          <a:prstGeom prst="rect">
            <a:avLst/>
          </a:prstGeom>
        </p:spPr>
        <p:txBody>
          <a:bodyPr vert="horz"/>
          <a:lstStyle>
            <a:lvl1pPr marL="0" indent="0">
              <a:buNone/>
              <a:defRPr sz="2133">
                <a:solidFill>
                  <a:srgbClr val="FFFFFF"/>
                </a:solidFill>
                <a:latin typeface="Arial"/>
                <a:cs typeface="Arial"/>
              </a:defRPr>
            </a:lvl1pPr>
          </a:lstStyle>
          <a:p>
            <a:pPr lvl="0"/>
            <a:r>
              <a:rPr lang="en-GB" dirty="0"/>
              <a:t>Subhead</a:t>
            </a:r>
          </a:p>
        </p:txBody>
      </p:sp>
      <p:sp>
        <p:nvSpPr>
          <p:cNvPr id="5" name="Title 1"/>
          <p:cNvSpPr>
            <a:spLocks noGrp="1"/>
          </p:cNvSpPr>
          <p:nvPr>
            <p:ph type="title" hasCustomPrompt="1"/>
          </p:nvPr>
        </p:nvSpPr>
        <p:spPr>
          <a:xfrm>
            <a:off x="553655" y="2645179"/>
            <a:ext cx="5468836" cy="812832"/>
          </a:xfrm>
          <a:prstGeom prst="rect">
            <a:avLst/>
          </a:prstGeom>
        </p:spPr>
        <p:txBody>
          <a:bodyPr vert="horz"/>
          <a:lstStyle>
            <a:lvl1pPr algn="l">
              <a:defRPr sz="4267">
                <a:solidFill>
                  <a:schemeClr val="bg1"/>
                </a:solidFill>
                <a:latin typeface="Arial"/>
                <a:cs typeface="Arial"/>
              </a:defRPr>
            </a:lvl1pPr>
          </a:lstStyle>
          <a:p>
            <a:r>
              <a:rPr lang="en-GB" dirty="0"/>
              <a:t>Title</a:t>
            </a:r>
            <a:endParaRPr lang="en-US" dirty="0"/>
          </a:p>
        </p:txBody>
      </p:sp>
    </p:spTree>
    <p:extLst>
      <p:ext uri="{BB962C8B-B14F-4D97-AF65-F5344CB8AC3E}">
        <p14:creationId xmlns:p14="http://schemas.microsoft.com/office/powerpoint/2010/main" val="3106093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12"/>
          <p:cNvSpPr>
            <a:spLocks noGrp="1"/>
          </p:cNvSpPr>
          <p:nvPr>
            <p:ph type="body" sz="quarter" idx="12" hasCustomPrompt="1"/>
          </p:nvPr>
        </p:nvSpPr>
        <p:spPr>
          <a:xfrm>
            <a:off x="553655" y="3458011"/>
            <a:ext cx="5468836" cy="802957"/>
          </a:xfrm>
          <a:prstGeom prst="rect">
            <a:avLst/>
          </a:prstGeom>
        </p:spPr>
        <p:txBody>
          <a:bodyPr vert="horz"/>
          <a:lstStyle>
            <a:lvl1pPr marL="0" indent="0">
              <a:buNone/>
              <a:defRPr sz="2133">
                <a:solidFill>
                  <a:srgbClr val="FFFFFF"/>
                </a:solidFill>
                <a:latin typeface="Arial"/>
                <a:cs typeface="Arial"/>
              </a:defRPr>
            </a:lvl1pPr>
          </a:lstStyle>
          <a:p>
            <a:pPr lvl="0"/>
            <a:r>
              <a:rPr lang="en-GB" dirty="0"/>
              <a:t>Subhead</a:t>
            </a:r>
          </a:p>
        </p:txBody>
      </p:sp>
      <p:sp>
        <p:nvSpPr>
          <p:cNvPr id="5" name="Title 1"/>
          <p:cNvSpPr>
            <a:spLocks noGrp="1"/>
          </p:cNvSpPr>
          <p:nvPr>
            <p:ph type="title" hasCustomPrompt="1"/>
          </p:nvPr>
        </p:nvSpPr>
        <p:spPr>
          <a:xfrm>
            <a:off x="553655" y="2645179"/>
            <a:ext cx="5468836" cy="812832"/>
          </a:xfrm>
          <a:prstGeom prst="rect">
            <a:avLst/>
          </a:prstGeom>
        </p:spPr>
        <p:txBody>
          <a:bodyPr vert="horz"/>
          <a:lstStyle>
            <a:lvl1pPr algn="l">
              <a:defRPr sz="4267">
                <a:solidFill>
                  <a:schemeClr val="bg1"/>
                </a:solidFill>
                <a:latin typeface="Arial"/>
                <a:cs typeface="Arial"/>
              </a:defRPr>
            </a:lvl1pPr>
          </a:lstStyle>
          <a:p>
            <a:r>
              <a:rPr lang="en-GB" dirty="0"/>
              <a:t>Title</a:t>
            </a:r>
            <a:endParaRPr lang="en-US" dirty="0"/>
          </a:p>
        </p:txBody>
      </p:sp>
    </p:spTree>
    <p:extLst>
      <p:ext uri="{BB962C8B-B14F-4D97-AF65-F5344CB8AC3E}">
        <p14:creationId xmlns:p14="http://schemas.microsoft.com/office/powerpoint/2010/main" val="310587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12"/>
          <p:cNvSpPr>
            <a:spLocks noGrp="1"/>
          </p:cNvSpPr>
          <p:nvPr>
            <p:ph type="body" sz="quarter" idx="12" hasCustomPrompt="1"/>
          </p:nvPr>
        </p:nvSpPr>
        <p:spPr>
          <a:xfrm>
            <a:off x="553655" y="3458011"/>
            <a:ext cx="5468836" cy="802957"/>
          </a:xfrm>
          <a:prstGeom prst="rect">
            <a:avLst/>
          </a:prstGeom>
        </p:spPr>
        <p:txBody>
          <a:bodyPr vert="horz"/>
          <a:lstStyle>
            <a:lvl1pPr marL="0" indent="0">
              <a:buNone/>
              <a:defRPr sz="2133">
                <a:solidFill>
                  <a:srgbClr val="FFFFFF"/>
                </a:solidFill>
                <a:latin typeface="Arial"/>
                <a:cs typeface="Arial"/>
              </a:defRPr>
            </a:lvl1pPr>
          </a:lstStyle>
          <a:p>
            <a:pPr lvl="0"/>
            <a:r>
              <a:rPr lang="en-GB" dirty="0"/>
              <a:t>Subhead</a:t>
            </a:r>
          </a:p>
        </p:txBody>
      </p:sp>
      <p:sp>
        <p:nvSpPr>
          <p:cNvPr id="5" name="Title 1"/>
          <p:cNvSpPr>
            <a:spLocks noGrp="1"/>
          </p:cNvSpPr>
          <p:nvPr>
            <p:ph type="title" hasCustomPrompt="1"/>
          </p:nvPr>
        </p:nvSpPr>
        <p:spPr>
          <a:xfrm>
            <a:off x="553655" y="2645179"/>
            <a:ext cx="5468836" cy="812832"/>
          </a:xfrm>
          <a:prstGeom prst="rect">
            <a:avLst/>
          </a:prstGeom>
        </p:spPr>
        <p:txBody>
          <a:bodyPr vert="horz"/>
          <a:lstStyle>
            <a:lvl1pPr algn="l">
              <a:defRPr sz="4267">
                <a:solidFill>
                  <a:schemeClr val="bg1"/>
                </a:solidFill>
                <a:latin typeface="Arial"/>
                <a:cs typeface="Arial"/>
              </a:defRPr>
            </a:lvl1pPr>
          </a:lstStyle>
          <a:p>
            <a:r>
              <a:rPr lang="en-GB" dirty="0"/>
              <a:t>Title</a:t>
            </a:r>
            <a:endParaRPr lang="en-US" dirty="0"/>
          </a:p>
        </p:txBody>
      </p:sp>
    </p:spTree>
    <p:extLst>
      <p:ext uri="{BB962C8B-B14F-4D97-AF65-F5344CB8AC3E}">
        <p14:creationId xmlns:p14="http://schemas.microsoft.com/office/powerpoint/2010/main" val="2733786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12"/>
          <p:cNvSpPr>
            <a:spLocks noGrp="1"/>
          </p:cNvSpPr>
          <p:nvPr>
            <p:ph type="body" sz="quarter" idx="12" hasCustomPrompt="1"/>
          </p:nvPr>
        </p:nvSpPr>
        <p:spPr>
          <a:xfrm>
            <a:off x="553655" y="3458011"/>
            <a:ext cx="5468836" cy="802957"/>
          </a:xfrm>
          <a:prstGeom prst="rect">
            <a:avLst/>
          </a:prstGeom>
        </p:spPr>
        <p:txBody>
          <a:bodyPr vert="horz"/>
          <a:lstStyle>
            <a:lvl1pPr marL="0" indent="0">
              <a:buNone/>
              <a:defRPr sz="2133">
                <a:solidFill>
                  <a:srgbClr val="FFFFFF"/>
                </a:solidFill>
                <a:latin typeface="Arial"/>
                <a:cs typeface="Arial"/>
              </a:defRPr>
            </a:lvl1pPr>
          </a:lstStyle>
          <a:p>
            <a:pPr lvl="0"/>
            <a:r>
              <a:rPr lang="en-GB" dirty="0"/>
              <a:t>Subhead</a:t>
            </a:r>
          </a:p>
        </p:txBody>
      </p:sp>
      <p:sp>
        <p:nvSpPr>
          <p:cNvPr id="5" name="Title 1"/>
          <p:cNvSpPr>
            <a:spLocks noGrp="1"/>
          </p:cNvSpPr>
          <p:nvPr>
            <p:ph type="title" hasCustomPrompt="1"/>
          </p:nvPr>
        </p:nvSpPr>
        <p:spPr>
          <a:xfrm>
            <a:off x="553655" y="2645179"/>
            <a:ext cx="5468836" cy="812832"/>
          </a:xfrm>
          <a:prstGeom prst="rect">
            <a:avLst/>
          </a:prstGeom>
        </p:spPr>
        <p:txBody>
          <a:bodyPr vert="horz"/>
          <a:lstStyle>
            <a:lvl1pPr algn="l">
              <a:defRPr sz="4267">
                <a:solidFill>
                  <a:schemeClr val="bg1"/>
                </a:solidFill>
                <a:latin typeface="Arial"/>
                <a:cs typeface="Arial"/>
              </a:defRPr>
            </a:lvl1pPr>
          </a:lstStyle>
          <a:p>
            <a:r>
              <a:rPr lang="en-GB" dirty="0"/>
              <a:t>Title</a:t>
            </a:r>
            <a:endParaRPr lang="en-US" dirty="0"/>
          </a:p>
        </p:txBody>
      </p:sp>
    </p:spTree>
    <p:extLst>
      <p:ext uri="{BB962C8B-B14F-4D97-AF65-F5344CB8AC3E}">
        <p14:creationId xmlns:p14="http://schemas.microsoft.com/office/powerpoint/2010/main" val="2665277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4230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s://pixabay.com/en/target-dart-aim-objective-success-1414788/" TargetMode="External"/><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s://pxhere.com/en/photo/1444001" TargetMode="Externa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www.citethemrightonline.com/"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hyperlink" Target="https://creativecommons.org/licenses/by/3.0/" TargetMode="External"/><Relationship Id="rId4" Type="http://schemas.openxmlformats.org/officeDocument/2006/relationships/hyperlink" Target="https://courses.lumenlearning.com/wmopen-businesscommunicationmgrs/chapter/business-report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s://cat.xula.edu/food/brightspace-tip-121-turnitin-feedback-studio/" TargetMode="External"/><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hyperlink" Target="https://creativecommons.org/licenses/by-nc-sa/3.0/"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28.svg"/><Relationship Id="rId4"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hyperlink" Target="https://libguides.aston.ac.uk/Engineering_Management" TargetMode="External"/><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hyperlink" Target="https://libguides.aston.ac.uk/Engineering_Management" TargetMode="External"/><Relationship Id="rId2" Type="http://schemas.openxmlformats.org/officeDocument/2006/relationships/hyperlink" Target="https://libguides.aston.ac.uk/Logistics%20/" TargetMode="External"/><Relationship Id="rId1" Type="http://schemas.openxmlformats.org/officeDocument/2006/relationships/slideLayout" Target="../slideLayouts/slideLayout12.xml"/><Relationship Id="rId5" Type="http://schemas.openxmlformats.org/officeDocument/2006/relationships/hyperlink" Target="http://www.phrasebank.manchester.ac.uk/" TargetMode="External"/><Relationship Id="rId4" Type="http://schemas.openxmlformats.org/officeDocument/2006/relationships/hyperlink" Target="http://www.citethemrightonline.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www.aston.ac.uk/ldc"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212EB9CC-E322-491C-976A-36C808C8F325}"/>
              </a:ext>
            </a:extLst>
          </p:cNvPr>
          <p:cNvSpPr>
            <a:spLocks noGrp="1"/>
          </p:cNvSpPr>
          <p:nvPr>
            <p:ph type="body" sz="quarter" idx="12"/>
          </p:nvPr>
        </p:nvSpPr>
        <p:spPr>
          <a:xfrm>
            <a:off x="543495" y="4067611"/>
            <a:ext cx="5468937" cy="2028825"/>
          </a:xfrm>
        </p:spPr>
        <p:txBody>
          <a:bodyPr/>
          <a:lstStyle/>
          <a:p>
            <a:r>
              <a:rPr lang="en-US" dirty="0"/>
              <a:t>Learning Development Centre</a:t>
            </a:r>
          </a:p>
          <a:p>
            <a:r>
              <a:rPr lang="en-US" dirty="0"/>
              <a:t>LDC@aston.ac.uk</a:t>
            </a:r>
          </a:p>
        </p:txBody>
      </p:sp>
      <p:sp>
        <p:nvSpPr>
          <p:cNvPr id="10" name="Title 2">
            <a:extLst>
              <a:ext uri="{FF2B5EF4-FFF2-40B4-BE49-F238E27FC236}">
                <a16:creationId xmlns:a16="http://schemas.microsoft.com/office/drawing/2014/main" id="{646CA9E1-05C5-48C1-A540-BDB444D6D5BA}"/>
              </a:ext>
            </a:extLst>
          </p:cNvPr>
          <p:cNvSpPr>
            <a:spLocks noGrp="1"/>
          </p:cNvSpPr>
          <p:nvPr>
            <p:ph type="title"/>
          </p:nvPr>
        </p:nvSpPr>
        <p:spPr>
          <a:xfrm>
            <a:off x="543495" y="2467379"/>
            <a:ext cx="5468836" cy="812832"/>
          </a:xfrm>
        </p:spPr>
        <p:txBody>
          <a:bodyPr/>
          <a:lstStyle/>
          <a:p>
            <a:r>
              <a:rPr lang="en-US" dirty="0"/>
              <a:t>Report writing</a:t>
            </a:r>
          </a:p>
        </p:txBody>
      </p:sp>
    </p:spTree>
    <p:extLst>
      <p:ext uri="{BB962C8B-B14F-4D97-AF65-F5344CB8AC3E}">
        <p14:creationId xmlns:p14="http://schemas.microsoft.com/office/powerpoint/2010/main" val="2959809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413E41-B60D-4936-8451-76CB0CA13CDC}"/>
              </a:ext>
            </a:extLst>
          </p:cNvPr>
          <p:cNvSpPr>
            <a:spLocks noGrp="1"/>
          </p:cNvSpPr>
          <p:nvPr>
            <p:ph sz="quarter" idx="10"/>
          </p:nvPr>
        </p:nvSpPr>
        <p:spPr>
          <a:xfrm>
            <a:off x="265869" y="2557463"/>
            <a:ext cx="5830131" cy="4761848"/>
          </a:xfrm>
        </p:spPr>
        <p:txBody>
          <a:bodyPr>
            <a:normAutofit/>
          </a:bodyPr>
          <a:lstStyle/>
          <a:p>
            <a:pPr marL="0" indent="0">
              <a:buNone/>
            </a:pPr>
            <a:endParaRPr lang="en-GB" sz="2000" b="1" dirty="0"/>
          </a:p>
          <a:p>
            <a:r>
              <a:rPr lang="en-GB" sz="2000" b="1" dirty="0"/>
              <a:t>References &gt; Insert Caption</a:t>
            </a:r>
          </a:p>
          <a:p>
            <a:pPr lvl="1"/>
            <a:r>
              <a:rPr lang="en-GB" sz="2000" dirty="0"/>
              <a:t>Write the Table or Figure number followed by short description in the ‘Caption’ box </a:t>
            </a:r>
          </a:p>
          <a:p>
            <a:pPr lvl="1"/>
            <a:r>
              <a:rPr lang="en-GB" sz="2000" dirty="0"/>
              <a:t>Choose if it is a Table or Figure from ‘Label’ box</a:t>
            </a:r>
          </a:p>
          <a:p>
            <a:pPr lvl="1"/>
            <a:r>
              <a:rPr lang="en-GB" sz="2000" dirty="0"/>
              <a:t>Then select ‘OK’</a:t>
            </a:r>
          </a:p>
        </p:txBody>
      </p:sp>
      <p:sp>
        <p:nvSpPr>
          <p:cNvPr id="2" name="Title 1">
            <a:extLst>
              <a:ext uri="{FF2B5EF4-FFF2-40B4-BE49-F238E27FC236}">
                <a16:creationId xmlns:a16="http://schemas.microsoft.com/office/drawing/2014/main" id="{AD6AEFBE-BF36-4AB2-8944-A80797C19BD1}"/>
              </a:ext>
            </a:extLst>
          </p:cNvPr>
          <p:cNvSpPr>
            <a:spLocks noGrp="1"/>
          </p:cNvSpPr>
          <p:nvPr>
            <p:ph type="title"/>
          </p:nvPr>
        </p:nvSpPr>
        <p:spPr/>
        <p:txBody>
          <a:bodyPr/>
          <a:lstStyle/>
          <a:p>
            <a:r>
              <a:rPr lang="en-GB" sz="2800" dirty="0"/>
              <a:t>MS Word Tip: Use ‘insert caption’ for your table and figures</a:t>
            </a:r>
          </a:p>
        </p:txBody>
      </p:sp>
      <p:pic>
        <p:nvPicPr>
          <p:cNvPr id="4" name="Picture 3">
            <a:extLst>
              <a:ext uri="{FF2B5EF4-FFF2-40B4-BE49-F238E27FC236}">
                <a16:creationId xmlns:a16="http://schemas.microsoft.com/office/drawing/2014/main" id="{ACA88370-ED1A-4216-A1DB-0DB781E23654}"/>
              </a:ext>
            </a:extLst>
          </p:cNvPr>
          <p:cNvPicPr>
            <a:picLocks noChangeAspect="1"/>
          </p:cNvPicPr>
          <p:nvPr/>
        </p:nvPicPr>
        <p:blipFill>
          <a:blip r:embed="rId2"/>
          <a:stretch>
            <a:fillRect/>
          </a:stretch>
        </p:blipFill>
        <p:spPr>
          <a:xfrm>
            <a:off x="6969783" y="2933319"/>
            <a:ext cx="4355441" cy="3242674"/>
          </a:xfrm>
          <a:prstGeom prst="rect">
            <a:avLst/>
          </a:prstGeom>
        </p:spPr>
      </p:pic>
      <p:pic>
        <p:nvPicPr>
          <p:cNvPr id="12" name="Picture 11">
            <a:extLst>
              <a:ext uri="{FF2B5EF4-FFF2-40B4-BE49-F238E27FC236}">
                <a16:creationId xmlns:a16="http://schemas.microsoft.com/office/drawing/2014/main" id="{316CF083-31F4-4DB0-B750-340BC0B080F6}"/>
              </a:ext>
            </a:extLst>
          </p:cNvPr>
          <p:cNvPicPr>
            <a:picLocks noChangeAspect="1"/>
          </p:cNvPicPr>
          <p:nvPr/>
        </p:nvPicPr>
        <p:blipFill rotWithShape="1">
          <a:blip r:embed="rId3"/>
          <a:srcRect r="9057"/>
          <a:stretch/>
        </p:blipFill>
        <p:spPr>
          <a:xfrm>
            <a:off x="383987" y="1297692"/>
            <a:ext cx="11640494" cy="1259771"/>
          </a:xfrm>
          <a:prstGeom prst="rect">
            <a:avLst/>
          </a:prstGeom>
        </p:spPr>
      </p:pic>
      <p:cxnSp>
        <p:nvCxnSpPr>
          <p:cNvPr id="6" name="Straight Arrow Connector 5">
            <a:extLst>
              <a:ext uri="{FF2B5EF4-FFF2-40B4-BE49-F238E27FC236}">
                <a16:creationId xmlns:a16="http://schemas.microsoft.com/office/drawing/2014/main" id="{61867F74-27BD-4CC2-A69F-4FB7ABD552E4}"/>
              </a:ext>
            </a:extLst>
          </p:cNvPr>
          <p:cNvCxnSpPr>
            <a:cxnSpLocks/>
          </p:cNvCxnSpPr>
          <p:nvPr/>
        </p:nvCxnSpPr>
        <p:spPr>
          <a:xfrm flipV="1">
            <a:off x="5422753" y="3724468"/>
            <a:ext cx="1655786" cy="4714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CEDFE1D-5822-45AE-848E-D38B60141EB1}"/>
              </a:ext>
            </a:extLst>
          </p:cNvPr>
          <p:cNvCxnSpPr>
            <a:cxnSpLocks/>
          </p:cNvCxnSpPr>
          <p:nvPr/>
        </p:nvCxnSpPr>
        <p:spPr>
          <a:xfrm flipV="1">
            <a:off x="5572125" y="4619626"/>
            <a:ext cx="1243012" cy="2285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3666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Tip: Build your structure first</a:t>
            </a:r>
          </a:p>
        </p:txBody>
      </p:sp>
      <p:sp>
        <p:nvSpPr>
          <p:cNvPr id="3" name="Content Placeholder 2"/>
          <p:cNvSpPr>
            <a:spLocks noGrp="1"/>
          </p:cNvSpPr>
          <p:nvPr>
            <p:ph sz="quarter" idx="10"/>
          </p:nvPr>
        </p:nvSpPr>
        <p:spPr>
          <a:xfrm>
            <a:off x="508757" y="1509501"/>
            <a:ext cx="8787644" cy="4513276"/>
          </a:xfrm>
        </p:spPr>
        <p:txBody>
          <a:bodyPr/>
          <a:lstStyle/>
          <a:p>
            <a:pPr>
              <a:buFont typeface="Wingdings" panose="05000000000000000000" pitchFamily="2" charset="2"/>
              <a:buChar char="ü"/>
            </a:pPr>
            <a:endParaRPr lang="en-GB" sz="2200" dirty="0"/>
          </a:p>
          <a:p>
            <a:pPr>
              <a:buFont typeface="Wingdings" panose="05000000000000000000" pitchFamily="2" charset="2"/>
              <a:buChar char="ü"/>
            </a:pPr>
            <a:r>
              <a:rPr lang="en-GB" sz="2200" dirty="0"/>
              <a:t>Decide your headings and sub-headings</a:t>
            </a:r>
          </a:p>
          <a:p>
            <a:pPr lvl="1">
              <a:buFont typeface="Wingdings" panose="05000000000000000000" pitchFamily="2" charset="2"/>
              <a:buChar char="§"/>
            </a:pPr>
            <a:r>
              <a:rPr lang="en-GB" sz="2200" dirty="0"/>
              <a:t>A logical order to guide the reader to find key information</a:t>
            </a:r>
          </a:p>
          <a:p>
            <a:pPr lvl="1">
              <a:buFont typeface="Wingdings" panose="05000000000000000000" pitchFamily="2" charset="2"/>
              <a:buChar char="§"/>
            </a:pPr>
            <a:r>
              <a:rPr lang="en-GB" sz="2200" dirty="0"/>
              <a:t>Are the sections relevant to the assignment question/brief?</a:t>
            </a:r>
          </a:p>
          <a:p>
            <a:pPr lvl="2">
              <a:buFont typeface="Wingdings" panose="05000000000000000000" pitchFamily="2" charset="2"/>
              <a:buChar char="§"/>
            </a:pPr>
            <a:r>
              <a:rPr lang="en-GB" sz="2200" dirty="0"/>
              <a:t>Check instructions </a:t>
            </a:r>
            <a:r>
              <a:rPr lang="en-GB" sz="2000" dirty="0">
                <a:solidFill>
                  <a:schemeClr val="accent1"/>
                </a:solidFill>
              </a:rPr>
              <a:t> You may have a specific report structure to follow (with given headings)</a:t>
            </a:r>
            <a:endParaRPr lang="en-GB" sz="2200" dirty="0"/>
          </a:p>
          <a:p>
            <a:pPr lvl="2">
              <a:buFont typeface="Wingdings" panose="05000000000000000000" pitchFamily="2" charset="2"/>
              <a:buChar char="§"/>
            </a:pPr>
            <a:r>
              <a:rPr lang="en-GB" sz="2200" dirty="0"/>
              <a:t>Check marking criteria</a:t>
            </a:r>
          </a:p>
          <a:p>
            <a:pPr lvl="2">
              <a:buFont typeface="Wingdings" panose="05000000000000000000" pitchFamily="2" charset="2"/>
              <a:buChar char="§"/>
            </a:pPr>
            <a:endParaRPr lang="en-GB" sz="2200" dirty="0"/>
          </a:p>
          <a:p>
            <a:pPr>
              <a:buFont typeface="Wingdings" panose="05000000000000000000" pitchFamily="2" charset="2"/>
              <a:buChar char="ü"/>
            </a:pPr>
            <a:r>
              <a:rPr lang="en-GB" sz="2200" dirty="0"/>
              <a:t>One issue or topic per paragraph</a:t>
            </a:r>
          </a:p>
          <a:p>
            <a:pPr>
              <a:buFont typeface="Wingdings" panose="05000000000000000000" pitchFamily="2" charset="2"/>
              <a:buChar char="ü"/>
            </a:pPr>
            <a:r>
              <a:rPr lang="en-GB" sz="2200" dirty="0"/>
              <a:t>Select evidence (e.g. facts, research findings, references) for each paragraph</a:t>
            </a:r>
          </a:p>
          <a:p>
            <a:pPr>
              <a:buFont typeface="Wingdings" panose="05000000000000000000" pitchFamily="2" charset="2"/>
              <a:buChar char="ü"/>
            </a:pPr>
            <a:r>
              <a:rPr lang="en-GB" sz="2200" dirty="0"/>
              <a:t>Consider where you might add figures or tables </a:t>
            </a:r>
          </a:p>
          <a:p>
            <a:pPr marL="0" indent="0">
              <a:buNone/>
            </a:pPr>
            <a:endParaRPr lang="en-GB" sz="2200" dirty="0"/>
          </a:p>
        </p:txBody>
      </p:sp>
      <p:pic>
        <p:nvPicPr>
          <p:cNvPr id="5" name="Picture 4" descr="Woman writing on a note stuck to a whiteboard">
            <a:extLst>
              <a:ext uri="{FF2B5EF4-FFF2-40B4-BE49-F238E27FC236}">
                <a16:creationId xmlns:a16="http://schemas.microsoft.com/office/drawing/2014/main" id="{35F0F180-7CA8-4AA1-8653-7B8B211A8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2510" y="0"/>
            <a:ext cx="3859489" cy="2628900"/>
          </a:xfrm>
          <a:prstGeom prst="rect">
            <a:avLst/>
          </a:prstGeom>
        </p:spPr>
      </p:pic>
    </p:spTree>
    <p:extLst>
      <p:ext uri="{BB962C8B-B14F-4D97-AF65-F5344CB8AC3E}">
        <p14:creationId xmlns:p14="http://schemas.microsoft.com/office/powerpoint/2010/main" val="1226700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755335" y="2110583"/>
            <a:ext cx="11202571" cy="2132644"/>
          </a:xfrm>
        </p:spPr>
        <p:style>
          <a:lnRef idx="2">
            <a:schemeClr val="dk1"/>
          </a:lnRef>
          <a:fillRef idx="1">
            <a:schemeClr val="lt1"/>
          </a:fillRef>
          <a:effectRef idx="0">
            <a:schemeClr val="dk1"/>
          </a:effectRef>
          <a:fontRef idx="minor">
            <a:schemeClr val="dk1"/>
          </a:fontRef>
        </p:style>
        <p:txBody>
          <a:bodyPr/>
          <a:lstStyle/>
          <a:p>
            <a:pPr marL="400050" lvl="1" indent="0">
              <a:buNone/>
            </a:pPr>
            <a:endParaRPr lang="en-GB" sz="2800" dirty="0"/>
          </a:p>
          <a:p>
            <a:pPr marL="400050" lvl="1" indent="0">
              <a:buNone/>
            </a:pPr>
            <a:r>
              <a:rPr lang="en-GB" sz="2800" dirty="0"/>
              <a:t>Charging points aren’t at their optimal just yet, and are still quite rare overall. I think there’s nowhere near enough charging stations to meet the expected number of electric cars on the road by 2040.</a:t>
            </a:r>
          </a:p>
          <a:p>
            <a:pPr marL="400050" lvl="1" indent="0">
              <a:buNone/>
            </a:pPr>
            <a:endParaRPr lang="en-GB" sz="2800" dirty="0"/>
          </a:p>
          <a:p>
            <a:endParaRPr lang="en-GB" dirty="0"/>
          </a:p>
          <a:p>
            <a:endParaRPr lang="en-GB" dirty="0"/>
          </a:p>
        </p:txBody>
      </p:sp>
      <p:sp>
        <p:nvSpPr>
          <p:cNvPr id="2" name="Title 1"/>
          <p:cNvSpPr>
            <a:spLocks noGrp="1"/>
          </p:cNvSpPr>
          <p:nvPr>
            <p:ph type="title"/>
          </p:nvPr>
        </p:nvSpPr>
        <p:spPr>
          <a:xfrm>
            <a:off x="508756" y="337268"/>
            <a:ext cx="10972800" cy="596993"/>
          </a:xfrm>
        </p:spPr>
        <p:txBody>
          <a:bodyPr>
            <a:normAutofit fontScale="90000"/>
          </a:bodyPr>
          <a:lstStyle/>
          <a:p>
            <a:r>
              <a:rPr lang="en-GB" sz="3600" dirty="0"/>
              <a:t>What is Academic Writing Style?</a:t>
            </a:r>
            <a:br>
              <a:rPr lang="en-GB" sz="2800" dirty="0"/>
            </a:br>
            <a:endParaRPr lang="en-GB" sz="2400" dirty="0"/>
          </a:p>
        </p:txBody>
      </p:sp>
      <p:sp>
        <p:nvSpPr>
          <p:cNvPr id="4" name="TextBox 3"/>
          <p:cNvSpPr txBox="1"/>
          <p:nvPr/>
        </p:nvSpPr>
        <p:spPr>
          <a:xfrm>
            <a:off x="755334" y="1433160"/>
            <a:ext cx="8083865" cy="584775"/>
          </a:xfrm>
          <a:prstGeom prst="rect">
            <a:avLst/>
          </a:prstGeom>
          <a:noFill/>
        </p:spPr>
        <p:txBody>
          <a:bodyPr wrap="square" rtlCol="0">
            <a:spAutoFit/>
          </a:bodyPr>
          <a:lstStyle/>
          <a:p>
            <a:r>
              <a:rPr lang="en-GB" sz="3200" dirty="0">
                <a:solidFill>
                  <a:srgbClr val="7030A0"/>
                </a:solidFill>
              </a:rPr>
              <a:t>What might need revising in this example?</a:t>
            </a:r>
          </a:p>
        </p:txBody>
      </p:sp>
    </p:spTree>
    <p:extLst>
      <p:ext uri="{BB962C8B-B14F-4D97-AF65-F5344CB8AC3E}">
        <p14:creationId xmlns:p14="http://schemas.microsoft.com/office/powerpoint/2010/main" val="1843618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br>
              <a:rPr lang="en-GB" sz="2400" dirty="0"/>
            </a:br>
            <a:r>
              <a:rPr lang="en-GB" sz="2400" dirty="0"/>
              <a:t>Charging points </a:t>
            </a:r>
            <a:r>
              <a:rPr lang="en-GB" sz="2400" dirty="0">
                <a:solidFill>
                  <a:srgbClr val="FF0000"/>
                </a:solidFill>
              </a:rPr>
              <a:t>aren’t </a:t>
            </a:r>
            <a:r>
              <a:rPr lang="en-GB" sz="2400" dirty="0"/>
              <a:t>at their optimal </a:t>
            </a:r>
            <a:r>
              <a:rPr lang="en-GB" sz="2400" dirty="0">
                <a:solidFill>
                  <a:srgbClr val="FF0000"/>
                </a:solidFill>
              </a:rPr>
              <a:t>just yet</a:t>
            </a:r>
            <a:r>
              <a:rPr lang="en-GB" sz="2400" dirty="0"/>
              <a:t>, and are still </a:t>
            </a:r>
            <a:r>
              <a:rPr lang="en-GB" sz="2400" dirty="0">
                <a:solidFill>
                  <a:srgbClr val="FF0000"/>
                </a:solidFill>
              </a:rPr>
              <a:t>quite rare overall.</a:t>
            </a:r>
            <a:r>
              <a:rPr lang="en-GB" sz="2400" b="1" dirty="0">
                <a:solidFill>
                  <a:srgbClr val="FF0000"/>
                </a:solidFill>
              </a:rPr>
              <a:t> I </a:t>
            </a:r>
            <a:r>
              <a:rPr lang="en-GB" sz="2400" dirty="0">
                <a:solidFill>
                  <a:srgbClr val="FF0000"/>
                </a:solidFill>
              </a:rPr>
              <a:t>think there’s nowhere near enough</a:t>
            </a:r>
            <a:r>
              <a:rPr lang="en-GB" sz="2400" dirty="0"/>
              <a:t> charging stations to meet the </a:t>
            </a:r>
            <a:r>
              <a:rPr lang="en-GB" sz="2400" dirty="0">
                <a:solidFill>
                  <a:srgbClr val="FF0000"/>
                </a:solidFill>
              </a:rPr>
              <a:t>expected number</a:t>
            </a:r>
            <a:r>
              <a:rPr lang="en-GB" sz="2400" dirty="0"/>
              <a:t> of electric cars on the road by 2040.</a:t>
            </a:r>
          </a:p>
          <a:p>
            <a:endParaRPr lang="en-GB" dirty="0"/>
          </a:p>
        </p:txBody>
      </p:sp>
      <p:sp>
        <p:nvSpPr>
          <p:cNvPr id="4" name="Title 3">
            <a:extLst>
              <a:ext uri="{FF2B5EF4-FFF2-40B4-BE49-F238E27FC236}">
                <a16:creationId xmlns:a16="http://schemas.microsoft.com/office/drawing/2014/main" id="{C4FC3E36-BEBE-4694-A5C7-6C21863AC8E7}"/>
              </a:ext>
            </a:extLst>
          </p:cNvPr>
          <p:cNvSpPr>
            <a:spLocks noGrp="1"/>
          </p:cNvSpPr>
          <p:nvPr>
            <p:ph type="title"/>
          </p:nvPr>
        </p:nvSpPr>
        <p:spPr/>
        <p:txBody>
          <a:bodyPr/>
          <a:lstStyle/>
          <a:p>
            <a:endParaRPr lang="en-GB"/>
          </a:p>
        </p:txBody>
      </p:sp>
      <p:sp>
        <p:nvSpPr>
          <p:cNvPr id="5" name="Rectangular Callout 4"/>
          <p:cNvSpPr/>
          <p:nvPr/>
        </p:nvSpPr>
        <p:spPr>
          <a:xfrm>
            <a:off x="2888166" y="4371278"/>
            <a:ext cx="7591475" cy="2272746"/>
          </a:xfrm>
          <a:prstGeom prst="wedgeRectCallout">
            <a:avLst>
              <a:gd name="adj1" fmla="val -43276"/>
              <a:gd name="adj2" fmla="val -8672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42900" indent="-342900">
              <a:buFont typeface="Arial" panose="020B0604020202020204" pitchFamily="34" charset="0"/>
              <a:buChar char="•"/>
            </a:pPr>
            <a:r>
              <a:rPr lang="en-GB" sz="2400" dirty="0">
                <a:solidFill>
                  <a:schemeClr val="tx1"/>
                </a:solidFill>
              </a:rPr>
              <a:t>Imprecise/vague language   </a:t>
            </a:r>
          </a:p>
          <a:p>
            <a:pPr marL="342900" indent="-342900">
              <a:buFont typeface="Arial" panose="020B0604020202020204" pitchFamily="34" charset="0"/>
              <a:buChar char="•"/>
            </a:pPr>
            <a:r>
              <a:rPr lang="en-GB" sz="2400" dirty="0">
                <a:solidFill>
                  <a:schemeClr val="tx1"/>
                </a:solidFill>
              </a:rPr>
              <a:t>Informal language (e.g. personal pronoun, use of contractions)</a:t>
            </a:r>
          </a:p>
          <a:p>
            <a:pPr marL="342900" indent="-342900">
              <a:buFont typeface="Arial" panose="020B0604020202020204" pitchFamily="34" charset="0"/>
              <a:buChar char="•"/>
            </a:pPr>
            <a:r>
              <a:rPr lang="en-GB" sz="2400" dirty="0">
                <a:solidFill>
                  <a:schemeClr val="tx1"/>
                </a:solidFill>
              </a:rPr>
              <a:t>Wordy (could be more concise)</a:t>
            </a:r>
          </a:p>
          <a:p>
            <a:pPr marL="342900" indent="-342900">
              <a:buFont typeface="Arial" panose="020B0604020202020204" pitchFamily="34" charset="0"/>
              <a:buChar char="•"/>
            </a:pPr>
            <a:r>
              <a:rPr lang="en-GB" sz="2400" dirty="0">
                <a:solidFill>
                  <a:schemeClr val="tx1"/>
                </a:solidFill>
              </a:rPr>
              <a:t>No referencing to support arguments</a:t>
            </a:r>
          </a:p>
          <a:p>
            <a:pPr marL="342900" indent="-342900">
              <a:buFont typeface="Arial" panose="020B0604020202020204" pitchFamily="34" charset="0"/>
              <a:buChar char="•"/>
            </a:pPr>
            <a:endParaRPr lang="en-GB" sz="2400" dirty="0">
              <a:solidFill>
                <a:schemeClr val="tx1"/>
              </a:solidFill>
            </a:endParaRPr>
          </a:p>
        </p:txBody>
      </p:sp>
    </p:spTree>
    <p:extLst>
      <p:ext uri="{BB962C8B-B14F-4D97-AF65-F5344CB8AC3E}">
        <p14:creationId xmlns:p14="http://schemas.microsoft.com/office/powerpoint/2010/main" val="576815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6B7A3A-CE54-4697-83B4-7DE56A98A19B}"/>
              </a:ext>
            </a:extLst>
          </p:cNvPr>
          <p:cNvSpPr>
            <a:spLocks noGrp="1"/>
          </p:cNvSpPr>
          <p:nvPr>
            <p:ph sz="quarter" idx="10"/>
          </p:nvPr>
        </p:nvSpPr>
        <p:spPr/>
        <p:txBody>
          <a:bodyPr/>
          <a:lstStyle/>
          <a:p>
            <a:pPr marL="412750" marR="788035">
              <a:lnSpc>
                <a:spcPct val="108000"/>
              </a:lnSpc>
            </a:pPr>
            <a:r>
              <a:rPr lang="en-GB" sz="2000" spc="-10" dirty="0">
                <a:solidFill>
                  <a:srgbClr val="4D4F52"/>
                </a:solidFill>
                <a:latin typeface="Arial" panose="020B0604020202020204" pitchFamily="34" charset="0"/>
                <a:cs typeface="Arial" panose="020B0604020202020204" pitchFamily="34" charset="0"/>
              </a:rPr>
              <a:t>Avoids emotive </a:t>
            </a:r>
            <a:r>
              <a:rPr lang="en-GB" sz="2000" spc="-5" dirty="0">
                <a:solidFill>
                  <a:srgbClr val="4D4F52"/>
                </a:solidFill>
                <a:latin typeface="Arial" panose="020B0604020202020204" pitchFamily="34" charset="0"/>
                <a:cs typeface="Arial" panose="020B0604020202020204" pitchFamily="34" charset="0"/>
              </a:rPr>
              <a:t>and </a:t>
            </a:r>
            <a:r>
              <a:rPr lang="en-GB" sz="2000" spc="-10" dirty="0">
                <a:solidFill>
                  <a:srgbClr val="4D4F52"/>
                </a:solidFill>
                <a:latin typeface="Arial" panose="020B0604020202020204" pitchFamily="34" charset="0"/>
                <a:cs typeface="Arial" panose="020B0604020202020204" pitchFamily="34" charset="0"/>
              </a:rPr>
              <a:t>judgemental</a:t>
            </a:r>
            <a:r>
              <a:rPr lang="en-GB" sz="2000" spc="65" dirty="0">
                <a:solidFill>
                  <a:srgbClr val="4D4F52"/>
                </a:solidFill>
                <a:latin typeface="Arial" panose="020B0604020202020204" pitchFamily="34" charset="0"/>
                <a:cs typeface="Arial" panose="020B0604020202020204" pitchFamily="34" charset="0"/>
              </a:rPr>
              <a:t> </a:t>
            </a:r>
            <a:r>
              <a:rPr lang="en-GB" sz="2000" spc="-10" dirty="0">
                <a:solidFill>
                  <a:srgbClr val="4D4F52"/>
                </a:solidFill>
                <a:latin typeface="Arial" panose="020B0604020202020204" pitchFamily="34" charset="0"/>
                <a:cs typeface="Arial" panose="020B0604020202020204" pitchFamily="34" charset="0"/>
              </a:rPr>
              <a:t>language (e.g. ‘this is terrible’)</a:t>
            </a:r>
            <a:endParaRPr lang="en-GB" sz="2000" dirty="0">
              <a:latin typeface="Arial" panose="020B0604020202020204" pitchFamily="34" charset="0"/>
              <a:cs typeface="Arial" panose="020B0604020202020204" pitchFamily="34" charset="0"/>
            </a:endParaRPr>
          </a:p>
          <a:p>
            <a:pPr marL="412750" marR="788035">
              <a:lnSpc>
                <a:spcPct val="108000"/>
              </a:lnSpc>
            </a:pPr>
            <a:r>
              <a:rPr lang="en-GB" sz="2000" spc="-10" dirty="0">
                <a:solidFill>
                  <a:srgbClr val="4D4F52"/>
                </a:solidFill>
                <a:latin typeface="Arial" panose="020B0604020202020204" pitchFamily="34" charset="0"/>
                <a:cs typeface="Arial" panose="020B0604020202020204" pitchFamily="34" charset="0"/>
              </a:rPr>
              <a:t>Supports arguments </a:t>
            </a:r>
            <a:r>
              <a:rPr lang="en-GB" sz="2000" spc="-5" dirty="0">
                <a:solidFill>
                  <a:srgbClr val="4D4F52"/>
                </a:solidFill>
                <a:latin typeface="Arial" panose="020B0604020202020204" pitchFamily="34" charset="0"/>
                <a:cs typeface="Arial" panose="020B0604020202020204" pitchFamily="34" charset="0"/>
              </a:rPr>
              <a:t>with </a:t>
            </a:r>
            <a:r>
              <a:rPr lang="en-GB" sz="2000" spc="-10" dirty="0">
                <a:solidFill>
                  <a:srgbClr val="4D4F52"/>
                </a:solidFill>
                <a:latin typeface="Arial" panose="020B0604020202020204" pitchFamily="34" charset="0"/>
                <a:cs typeface="Arial" panose="020B0604020202020204" pitchFamily="34" charset="0"/>
              </a:rPr>
              <a:t>evidence, examples and references  </a:t>
            </a:r>
          </a:p>
          <a:p>
            <a:pPr marL="412750" marR="788035">
              <a:lnSpc>
                <a:spcPct val="108000"/>
              </a:lnSpc>
            </a:pPr>
            <a:r>
              <a:rPr lang="en-GB" sz="2000" spc="-10" dirty="0">
                <a:solidFill>
                  <a:srgbClr val="4D4F52"/>
                </a:solidFill>
                <a:latin typeface="Arial" panose="020B0604020202020204" pitchFamily="34" charset="0"/>
                <a:cs typeface="Arial" panose="020B0604020202020204" pitchFamily="34" charset="0"/>
              </a:rPr>
              <a:t>Avoids conversational language and slang (e.g. ‘at the end of the day’)    </a:t>
            </a:r>
          </a:p>
          <a:p>
            <a:pPr marL="412750" marR="788035">
              <a:lnSpc>
                <a:spcPct val="108000"/>
              </a:lnSpc>
            </a:pPr>
            <a:r>
              <a:rPr lang="en-GB" sz="2000" spc="-10" dirty="0">
                <a:solidFill>
                  <a:srgbClr val="4D4F52"/>
                </a:solidFill>
                <a:latin typeface="Arial" panose="020B0604020202020204" pitchFamily="34" charset="0"/>
                <a:cs typeface="Arial" panose="020B0604020202020204" pitchFamily="34" charset="0"/>
              </a:rPr>
              <a:t>A</a:t>
            </a:r>
            <a:r>
              <a:rPr lang="en-GB" sz="2000" spc="-5" dirty="0">
                <a:solidFill>
                  <a:srgbClr val="4D4F52"/>
                </a:solidFill>
                <a:latin typeface="Arial" panose="020B0604020202020204" pitchFamily="34" charset="0"/>
                <a:cs typeface="Arial" panose="020B0604020202020204" pitchFamily="34" charset="0"/>
              </a:rPr>
              <a:t>voids </a:t>
            </a:r>
            <a:r>
              <a:rPr lang="en-GB" sz="2000" spc="-10" dirty="0">
                <a:solidFill>
                  <a:srgbClr val="4D4F52"/>
                </a:solidFill>
                <a:latin typeface="Arial" panose="020B0604020202020204" pitchFamily="34" charset="0"/>
                <a:cs typeface="Arial" panose="020B0604020202020204" pitchFamily="34" charset="0"/>
              </a:rPr>
              <a:t>contractions (e.g. don’t,</a:t>
            </a:r>
            <a:r>
              <a:rPr lang="en-GB" sz="2000" spc="-30" dirty="0">
                <a:solidFill>
                  <a:srgbClr val="4D4F52"/>
                </a:solidFill>
                <a:latin typeface="Arial" panose="020B0604020202020204" pitchFamily="34" charset="0"/>
                <a:cs typeface="Arial" panose="020B0604020202020204" pitchFamily="34" charset="0"/>
              </a:rPr>
              <a:t> </a:t>
            </a:r>
            <a:r>
              <a:rPr lang="en-GB" sz="2000" spc="-10" dirty="0">
                <a:solidFill>
                  <a:srgbClr val="4D4F52"/>
                </a:solidFill>
                <a:latin typeface="Arial" panose="020B0604020202020204" pitchFamily="34" charset="0"/>
                <a:cs typeface="Arial" panose="020B0604020202020204" pitchFamily="34" charset="0"/>
              </a:rPr>
              <a:t>can’t)</a:t>
            </a:r>
          </a:p>
          <a:p>
            <a:pPr marL="412750" marR="788035">
              <a:lnSpc>
                <a:spcPct val="108000"/>
              </a:lnSpc>
            </a:pPr>
            <a:r>
              <a:rPr lang="en-GB" sz="2000" spc="-5" dirty="0">
                <a:solidFill>
                  <a:srgbClr val="4D4F52"/>
                </a:solidFill>
                <a:latin typeface="Arial" panose="020B0604020202020204" pitchFamily="34" charset="0"/>
                <a:cs typeface="Arial" panose="020B0604020202020204" pitchFamily="34" charset="0"/>
              </a:rPr>
              <a:t>W</a:t>
            </a:r>
            <a:r>
              <a:rPr lang="en-GB" sz="2000" spc="-10" dirty="0">
                <a:solidFill>
                  <a:srgbClr val="4D4F52"/>
                </a:solidFill>
                <a:latin typeface="Arial" panose="020B0604020202020204" pitchFamily="34" charset="0"/>
                <a:cs typeface="Arial" panose="020B0604020202020204" pitchFamily="34" charset="0"/>
              </a:rPr>
              <a:t>ritten </a:t>
            </a:r>
            <a:r>
              <a:rPr lang="en-GB" sz="2000" spc="-5" dirty="0">
                <a:solidFill>
                  <a:srgbClr val="4D4F52"/>
                </a:solidFill>
                <a:latin typeface="Arial" panose="020B0604020202020204" pitchFamily="34" charset="0"/>
                <a:cs typeface="Arial" panose="020B0604020202020204" pitchFamily="34" charset="0"/>
              </a:rPr>
              <a:t>in </a:t>
            </a:r>
            <a:r>
              <a:rPr lang="en-GB" sz="2000" spc="-10" dirty="0">
                <a:solidFill>
                  <a:srgbClr val="4D4F52"/>
                </a:solidFill>
                <a:latin typeface="Arial" panose="020B0604020202020204" pitchFamily="34" charset="0"/>
                <a:cs typeface="Arial" panose="020B0604020202020204" pitchFamily="34" charset="0"/>
              </a:rPr>
              <a:t>impersonal</a:t>
            </a:r>
            <a:r>
              <a:rPr lang="en-GB" sz="2000" spc="-80" dirty="0">
                <a:solidFill>
                  <a:srgbClr val="4D4F52"/>
                </a:solidFill>
                <a:latin typeface="Arial" panose="020B0604020202020204" pitchFamily="34" charset="0"/>
                <a:cs typeface="Arial" panose="020B0604020202020204" pitchFamily="34" charset="0"/>
              </a:rPr>
              <a:t> </a:t>
            </a:r>
            <a:r>
              <a:rPr lang="en-GB" sz="2000" spc="-10" dirty="0">
                <a:solidFill>
                  <a:srgbClr val="4D4F52"/>
                </a:solidFill>
                <a:latin typeface="Arial" panose="020B0604020202020204" pitchFamily="34" charset="0"/>
                <a:cs typeface="Arial" panose="020B0604020202020204" pitchFamily="34" charset="0"/>
              </a:rPr>
              <a:t>style (can use passive voice)</a:t>
            </a:r>
            <a:endParaRPr lang="en-GB" sz="2000" dirty="0">
              <a:solidFill>
                <a:srgbClr val="4D4F52"/>
              </a:solidFill>
              <a:latin typeface="Arial" panose="020B0604020202020204" pitchFamily="34" charset="0"/>
              <a:cs typeface="Arial" panose="020B0604020202020204" pitchFamily="34" charset="0"/>
            </a:endParaRPr>
          </a:p>
          <a:p>
            <a:pPr marL="232750" marR="788035" indent="0">
              <a:lnSpc>
                <a:spcPct val="108000"/>
              </a:lnSpc>
              <a:buNone/>
            </a:pPr>
            <a:endParaRPr lang="en-GB" sz="1800" spc="-10" dirty="0">
              <a:solidFill>
                <a:srgbClr val="4D4F52"/>
              </a:solidFill>
              <a:latin typeface="Arial" panose="020B0604020202020204" pitchFamily="34" charset="0"/>
              <a:cs typeface="Arial" panose="020B0604020202020204" pitchFamily="34" charset="0"/>
            </a:endParaRPr>
          </a:p>
          <a:p>
            <a:pPr marL="0" indent="0">
              <a:buNone/>
            </a:pPr>
            <a:endParaRPr lang="en-GB" sz="1800" b="1" dirty="0"/>
          </a:p>
          <a:p>
            <a:endParaRPr lang="en-GB" dirty="0"/>
          </a:p>
        </p:txBody>
      </p:sp>
      <p:sp>
        <p:nvSpPr>
          <p:cNvPr id="3" name="Title 2">
            <a:extLst>
              <a:ext uri="{FF2B5EF4-FFF2-40B4-BE49-F238E27FC236}">
                <a16:creationId xmlns:a16="http://schemas.microsoft.com/office/drawing/2014/main" id="{F8E85317-AF5E-424F-835C-2BDEC5F7769B}"/>
              </a:ext>
            </a:extLst>
          </p:cNvPr>
          <p:cNvSpPr>
            <a:spLocks noGrp="1"/>
          </p:cNvSpPr>
          <p:nvPr>
            <p:ph type="title"/>
          </p:nvPr>
        </p:nvSpPr>
        <p:spPr/>
        <p:txBody>
          <a:bodyPr/>
          <a:lstStyle/>
          <a:p>
            <a:r>
              <a:rPr lang="en-GB" sz="2800" dirty="0"/>
              <a:t>Academic writing style is objective and formal</a:t>
            </a:r>
          </a:p>
        </p:txBody>
      </p:sp>
    </p:spTree>
    <p:extLst>
      <p:ext uri="{BB962C8B-B14F-4D97-AF65-F5344CB8AC3E}">
        <p14:creationId xmlns:p14="http://schemas.microsoft.com/office/powerpoint/2010/main" val="1799148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0D5CA1-AF7B-4574-9764-4FD0AF4F45F4}"/>
              </a:ext>
            </a:extLst>
          </p:cNvPr>
          <p:cNvSpPr>
            <a:spLocks noGrp="1"/>
          </p:cNvSpPr>
          <p:nvPr>
            <p:ph sz="quarter" idx="10"/>
          </p:nvPr>
        </p:nvSpPr>
        <p:spPr/>
        <p:txBody>
          <a:bodyPr/>
          <a:lstStyle/>
          <a:p>
            <a:pPr marL="342900" indent="-342900">
              <a:buFont typeface="+mj-lt"/>
              <a:buAutoNum type="arabicPeriod"/>
            </a:pPr>
            <a:r>
              <a:rPr lang="en-GB" sz="2400" dirty="0"/>
              <a:t>I conducted twelve interviews.</a:t>
            </a:r>
          </a:p>
          <a:p>
            <a:pPr marL="342900" indent="-342900">
              <a:buFont typeface="+mj-lt"/>
              <a:buAutoNum type="arabicPeriod"/>
            </a:pPr>
            <a:endParaRPr lang="en-GB" sz="2400" dirty="0"/>
          </a:p>
          <a:p>
            <a:pPr marL="342900" indent="-342900">
              <a:buFont typeface="+mj-lt"/>
              <a:buAutoNum type="arabicPeriod"/>
            </a:pPr>
            <a:r>
              <a:rPr lang="en-GB" sz="2400" dirty="0"/>
              <a:t> I recommend the replacement of SAC units.</a:t>
            </a:r>
          </a:p>
          <a:p>
            <a:pPr marL="0" indent="0">
              <a:buNone/>
            </a:pPr>
            <a:endParaRPr lang="en-GB" sz="1800" dirty="0"/>
          </a:p>
          <a:p>
            <a:pPr marL="0" indent="0">
              <a:buNone/>
            </a:pPr>
            <a:endParaRPr lang="en-GB" sz="1800" dirty="0"/>
          </a:p>
        </p:txBody>
      </p:sp>
      <p:sp>
        <p:nvSpPr>
          <p:cNvPr id="3" name="Title 2">
            <a:extLst>
              <a:ext uri="{FF2B5EF4-FFF2-40B4-BE49-F238E27FC236}">
                <a16:creationId xmlns:a16="http://schemas.microsoft.com/office/drawing/2014/main" id="{CB2BCAC8-0327-4BCD-B6AE-0464A71D057E}"/>
              </a:ext>
            </a:extLst>
          </p:cNvPr>
          <p:cNvSpPr>
            <a:spLocks noGrp="1"/>
          </p:cNvSpPr>
          <p:nvPr>
            <p:ph type="title"/>
          </p:nvPr>
        </p:nvSpPr>
        <p:spPr/>
        <p:txBody>
          <a:bodyPr/>
          <a:lstStyle/>
          <a:p>
            <a:r>
              <a:rPr lang="en-GB" sz="3200" dirty="0"/>
              <a:t>You Try… Make these sentences non-personal</a:t>
            </a:r>
          </a:p>
        </p:txBody>
      </p:sp>
    </p:spTree>
    <p:extLst>
      <p:ext uri="{BB962C8B-B14F-4D97-AF65-F5344CB8AC3E}">
        <p14:creationId xmlns:p14="http://schemas.microsoft.com/office/powerpoint/2010/main" val="1539937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FE2B5E-BBDE-4312-BD7E-53AD1FC4A605}"/>
              </a:ext>
            </a:extLst>
          </p:cNvPr>
          <p:cNvSpPr>
            <a:spLocks noGrp="1"/>
          </p:cNvSpPr>
          <p:nvPr>
            <p:ph sz="quarter" idx="10"/>
          </p:nvPr>
        </p:nvSpPr>
        <p:spPr/>
        <p:txBody>
          <a:bodyPr/>
          <a:lstStyle/>
          <a:p>
            <a:pPr marL="0" indent="0">
              <a:buNone/>
            </a:pPr>
            <a:r>
              <a:rPr lang="en-GB" sz="2400" dirty="0"/>
              <a:t>I conducted twelve interviews</a:t>
            </a:r>
          </a:p>
          <a:p>
            <a:pPr marL="0" indent="0">
              <a:buNone/>
            </a:pPr>
            <a:r>
              <a:rPr lang="en-GB" sz="2400" dirty="0">
                <a:solidFill>
                  <a:srgbClr val="7030A0"/>
                </a:solidFill>
              </a:rPr>
              <a:t>PASSIVE: Twelve interviews were conducted</a:t>
            </a:r>
          </a:p>
          <a:p>
            <a:pPr marL="0" indent="0">
              <a:buNone/>
            </a:pPr>
            <a:endParaRPr lang="en-GB" sz="2400" dirty="0">
              <a:solidFill>
                <a:srgbClr val="00B050"/>
              </a:solidFill>
            </a:endParaRPr>
          </a:p>
          <a:p>
            <a:pPr marL="0" indent="0">
              <a:buNone/>
            </a:pPr>
            <a:r>
              <a:rPr lang="en-GB" sz="2400" dirty="0"/>
              <a:t>I recommend the replacement of SAC units </a:t>
            </a:r>
          </a:p>
          <a:p>
            <a:pPr marL="0" indent="0">
              <a:buNone/>
            </a:pPr>
            <a:r>
              <a:rPr lang="en-GB" sz="2400" dirty="0">
                <a:solidFill>
                  <a:srgbClr val="7030A0"/>
                </a:solidFill>
              </a:rPr>
              <a:t>PASSIVE: The replacement of SAC units is recommended.</a:t>
            </a:r>
          </a:p>
        </p:txBody>
      </p:sp>
      <p:sp>
        <p:nvSpPr>
          <p:cNvPr id="3" name="Title 2">
            <a:extLst>
              <a:ext uri="{FF2B5EF4-FFF2-40B4-BE49-F238E27FC236}">
                <a16:creationId xmlns:a16="http://schemas.microsoft.com/office/drawing/2014/main" id="{00B3D2D0-FDF1-485B-A192-84C0E0106371}"/>
              </a:ext>
            </a:extLst>
          </p:cNvPr>
          <p:cNvSpPr>
            <a:spLocks noGrp="1"/>
          </p:cNvSpPr>
          <p:nvPr>
            <p:ph type="title"/>
          </p:nvPr>
        </p:nvSpPr>
        <p:spPr/>
        <p:txBody>
          <a:bodyPr/>
          <a:lstStyle/>
          <a:p>
            <a:r>
              <a:rPr lang="en-GB" sz="3200" dirty="0"/>
              <a:t>Rewritten…(examples)</a:t>
            </a:r>
          </a:p>
        </p:txBody>
      </p:sp>
    </p:spTree>
    <p:extLst>
      <p:ext uri="{BB962C8B-B14F-4D97-AF65-F5344CB8AC3E}">
        <p14:creationId xmlns:p14="http://schemas.microsoft.com/office/powerpoint/2010/main" val="3199765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2F5A1E-A9D0-45A9-AD4E-04F56AF1CE5A}"/>
              </a:ext>
            </a:extLst>
          </p:cNvPr>
          <p:cNvSpPr>
            <a:spLocks noGrp="1"/>
          </p:cNvSpPr>
          <p:nvPr>
            <p:ph sz="quarter" idx="10"/>
          </p:nvPr>
        </p:nvSpPr>
        <p:spPr/>
        <p:txBody>
          <a:bodyPr/>
          <a:lstStyle/>
          <a:p>
            <a:r>
              <a:rPr lang="en-GB" sz="2400" dirty="0"/>
              <a:t>Assume the reader is educated, but a non-specialist</a:t>
            </a:r>
          </a:p>
          <a:p>
            <a:r>
              <a:rPr lang="en-GB" sz="2400" dirty="0"/>
              <a:t>Your report should not be hard to read because of long words, complicated sentences and technical jargon</a:t>
            </a:r>
          </a:p>
          <a:p>
            <a:pPr marL="0" indent="0">
              <a:buNone/>
            </a:pPr>
            <a:endParaRPr lang="en-GB" sz="2000" dirty="0"/>
          </a:p>
          <a:p>
            <a:pPr marL="562950" lvl="1" indent="0">
              <a:buNone/>
            </a:pPr>
            <a:r>
              <a:rPr lang="en-GB" sz="2000" b="1" dirty="0">
                <a:solidFill>
                  <a:schemeClr val="tx2"/>
                </a:solidFill>
              </a:rPr>
              <a:t>A measurement of air speed was undertaken by using an anemometer     </a:t>
            </a:r>
          </a:p>
          <a:p>
            <a:pPr marL="562950" lvl="1" indent="0">
              <a:buNone/>
            </a:pPr>
            <a:r>
              <a:rPr lang="en-GB" sz="2000" i="1" dirty="0"/>
              <a:t>Can be simplified to:</a:t>
            </a:r>
          </a:p>
          <a:p>
            <a:pPr lvl="2"/>
            <a:r>
              <a:rPr lang="en-GB" sz="2000" b="1" i="1" dirty="0">
                <a:solidFill>
                  <a:schemeClr val="tx2"/>
                </a:solidFill>
              </a:rPr>
              <a:t>An anemometer was used to measure air speed</a:t>
            </a:r>
          </a:p>
          <a:p>
            <a:pPr marL="963000" lvl="2" indent="0">
              <a:buNone/>
            </a:pPr>
            <a:r>
              <a:rPr lang="en-GB" sz="2000" i="1" dirty="0">
                <a:solidFill>
                  <a:schemeClr val="accent1"/>
                </a:solidFill>
              </a:rPr>
              <a:t>				</a:t>
            </a:r>
            <a:r>
              <a:rPr lang="en-GB" sz="2000" i="1" dirty="0"/>
              <a:t>OR</a:t>
            </a:r>
            <a:endParaRPr lang="en-GB" sz="2000" dirty="0"/>
          </a:p>
          <a:p>
            <a:pPr lvl="2"/>
            <a:r>
              <a:rPr lang="en-GB" sz="2000" b="1" i="1" dirty="0">
                <a:solidFill>
                  <a:schemeClr val="tx2"/>
                </a:solidFill>
              </a:rPr>
              <a:t>Air speed was measured using an anemometer</a:t>
            </a:r>
            <a:endParaRPr lang="en-GB" sz="2000" b="1" dirty="0">
              <a:solidFill>
                <a:schemeClr val="tx2"/>
              </a:solidFill>
            </a:endParaRPr>
          </a:p>
          <a:p>
            <a:endParaRPr lang="en-GB" sz="1800" dirty="0"/>
          </a:p>
          <a:p>
            <a:endParaRPr lang="en-GB" dirty="0"/>
          </a:p>
        </p:txBody>
      </p:sp>
      <p:sp>
        <p:nvSpPr>
          <p:cNvPr id="3" name="Title 2">
            <a:extLst>
              <a:ext uri="{FF2B5EF4-FFF2-40B4-BE49-F238E27FC236}">
                <a16:creationId xmlns:a16="http://schemas.microsoft.com/office/drawing/2014/main" id="{3D37E607-D091-4517-A120-948C03FE2A74}"/>
              </a:ext>
            </a:extLst>
          </p:cNvPr>
          <p:cNvSpPr>
            <a:spLocks noGrp="1"/>
          </p:cNvSpPr>
          <p:nvPr>
            <p:ph type="title"/>
          </p:nvPr>
        </p:nvSpPr>
        <p:spPr/>
        <p:txBody>
          <a:bodyPr/>
          <a:lstStyle/>
          <a:p>
            <a:r>
              <a:rPr lang="en-GB" sz="3200" dirty="0"/>
              <a:t>Your writing does not need to be complicated</a:t>
            </a:r>
          </a:p>
        </p:txBody>
      </p:sp>
    </p:spTree>
    <p:extLst>
      <p:ext uri="{BB962C8B-B14F-4D97-AF65-F5344CB8AC3E}">
        <p14:creationId xmlns:p14="http://schemas.microsoft.com/office/powerpoint/2010/main" val="2583545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GB" sz="2000" b="1" dirty="0"/>
              <a:t>The following information includes words and phrases that add nothing to the meaning. Rewrite it as briefly and clearly as possible.</a:t>
            </a:r>
          </a:p>
          <a:p>
            <a:pPr marL="0" indent="0">
              <a:buNone/>
            </a:pPr>
            <a:endParaRPr lang="en-GB" i="1" dirty="0"/>
          </a:p>
        </p:txBody>
      </p:sp>
      <p:sp>
        <p:nvSpPr>
          <p:cNvPr id="2" name="Title 1"/>
          <p:cNvSpPr>
            <a:spLocks noGrp="1"/>
          </p:cNvSpPr>
          <p:nvPr>
            <p:ph type="title"/>
          </p:nvPr>
        </p:nvSpPr>
        <p:spPr/>
        <p:txBody>
          <a:bodyPr/>
          <a:lstStyle/>
          <a:p>
            <a:r>
              <a:rPr lang="en-GB" dirty="0"/>
              <a:t>Academic writing is clear and concise</a:t>
            </a:r>
          </a:p>
        </p:txBody>
      </p:sp>
      <p:sp>
        <p:nvSpPr>
          <p:cNvPr id="4" name="Slide Number Placeholder 3"/>
          <p:cNvSpPr>
            <a:spLocks noGrp="1"/>
          </p:cNvSpPr>
          <p:nvPr>
            <p:ph type="sldNum" sz="quarter" idx="4294967295"/>
          </p:nvPr>
        </p:nvSpPr>
        <p:spPr>
          <a:xfrm>
            <a:off x="1013460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A29461-4D0A-0246-AC06-18A3ED3211F7}" type="slidenum">
              <a:rPr lang="en-US" smtClean="0"/>
              <a:pPr/>
              <a:t>18</a:t>
            </a:fld>
            <a:endParaRPr lang="en-US"/>
          </a:p>
        </p:txBody>
      </p:sp>
      <p:sp>
        <p:nvSpPr>
          <p:cNvPr id="5" name="TextBox 4"/>
          <p:cNvSpPr txBox="1"/>
          <p:nvPr/>
        </p:nvSpPr>
        <p:spPr>
          <a:xfrm>
            <a:off x="1366920" y="2274047"/>
            <a:ext cx="6575460" cy="4062651"/>
          </a:xfrm>
          <a:prstGeom prst="rect">
            <a:avLst/>
          </a:prstGeom>
          <a:noFill/>
        </p:spPr>
        <p:txBody>
          <a:bodyPr wrap="square" rtlCol="0">
            <a:spAutoFit/>
          </a:bodyPr>
          <a:lstStyle/>
          <a:p>
            <a:r>
              <a:rPr lang="en-GB" sz="2400" dirty="0"/>
              <a:t>The road was originally designed with the needs of residential users predominantly in mind, although over a number of years an element of commercial use, much of which consists of retail properties, has come into existence. If an additional amount of traffic is generated, as it might well be if the current proposal is implemented, problems of increased congestion and even more pollution would inevitably result, to the detriment of residents. (71 words)</a:t>
            </a:r>
          </a:p>
          <a:p>
            <a:endParaRPr lang="en-GB" dirty="0"/>
          </a:p>
        </p:txBody>
      </p:sp>
      <p:sp>
        <p:nvSpPr>
          <p:cNvPr id="6" name="TextBox 5"/>
          <p:cNvSpPr txBox="1"/>
          <p:nvPr/>
        </p:nvSpPr>
        <p:spPr>
          <a:xfrm>
            <a:off x="5027365" y="6171684"/>
            <a:ext cx="5376231" cy="523220"/>
          </a:xfrm>
          <a:prstGeom prst="rect">
            <a:avLst/>
          </a:prstGeom>
          <a:noFill/>
        </p:spPr>
        <p:txBody>
          <a:bodyPr wrap="square" rtlCol="0">
            <a:spAutoFit/>
          </a:bodyPr>
          <a:lstStyle/>
          <a:p>
            <a:r>
              <a:rPr lang="en-GB" sz="1400" dirty="0"/>
              <a:t>Activity adapted from: Van Emden, J. (2005) </a:t>
            </a:r>
            <a:r>
              <a:rPr lang="en-GB" sz="1400" i="1" dirty="0"/>
              <a:t>Writing for Engineers. </a:t>
            </a:r>
            <a:r>
              <a:rPr lang="en-GB" sz="1400" dirty="0"/>
              <a:t>3</a:t>
            </a:r>
            <a:r>
              <a:rPr lang="en-GB" sz="1400" baseline="30000" dirty="0"/>
              <a:t>rd</a:t>
            </a:r>
            <a:r>
              <a:rPr lang="en-GB" sz="1400" dirty="0"/>
              <a:t> </a:t>
            </a:r>
            <a:r>
              <a:rPr lang="en-GB" sz="1400" dirty="0" err="1"/>
              <a:t>edn</a:t>
            </a:r>
            <a:r>
              <a:rPr lang="en-GB" sz="1400" dirty="0"/>
              <a:t>. Palgrave: Macmillan</a:t>
            </a:r>
          </a:p>
        </p:txBody>
      </p:sp>
    </p:spTree>
    <p:extLst>
      <p:ext uri="{BB962C8B-B14F-4D97-AF65-F5344CB8AC3E}">
        <p14:creationId xmlns:p14="http://schemas.microsoft.com/office/powerpoint/2010/main" val="2780985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86E46C-9CC3-4670-B9C3-A7BD4EF659C7}"/>
              </a:ext>
            </a:extLst>
          </p:cNvPr>
          <p:cNvSpPr>
            <a:spLocks noGrp="1"/>
          </p:cNvSpPr>
          <p:nvPr>
            <p:ph sz="quarter" idx="10"/>
          </p:nvPr>
        </p:nvSpPr>
        <p:spPr/>
        <p:txBody>
          <a:bodyPr/>
          <a:lstStyle/>
          <a:p>
            <a:endParaRPr lang="en-GB" dirty="0"/>
          </a:p>
        </p:txBody>
      </p:sp>
      <p:sp>
        <p:nvSpPr>
          <p:cNvPr id="2" name="Title 1"/>
          <p:cNvSpPr>
            <a:spLocks noGrp="1"/>
          </p:cNvSpPr>
          <p:nvPr>
            <p:ph type="title"/>
          </p:nvPr>
        </p:nvSpPr>
        <p:spPr/>
        <p:txBody>
          <a:bodyPr/>
          <a:lstStyle/>
          <a:p>
            <a:r>
              <a:rPr lang="en-GB" dirty="0"/>
              <a:t>Making writing more concise…</a:t>
            </a:r>
          </a:p>
        </p:txBody>
      </p:sp>
      <p:sp>
        <p:nvSpPr>
          <p:cNvPr id="4" name="Slide Number Placeholder 3"/>
          <p:cNvSpPr>
            <a:spLocks noGrp="1"/>
          </p:cNvSpPr>
          <p:nvPr>
            <p:ph type="sldNum" sz="quarter" idx="4294967295"/>
          </p:nvPr>
        </p:nvSpPr>
        <p:spPr>
          <a:xfrm>
            <a:off x="1013460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A29461-4D0A-0246-AC06-18A3ED3211F7}" type="slidenum">
              <a:rPr lang="en-US" smtClean="0"/>
              <a:pPr/>
              <a:t>19</a:t>
            </a:fld>
            <a:endParaRPr lang="en-US"/>
          </a:p>
        </p:txBody>
      </p:sp>
      <p:sp>
        <p:nvSpPr>
          <p:cNvPr id="5" name="TextBox 4"/>
          <p:cNvSpPr txBox="1"/>
          <p:nvPr/>
        </p:nvSpPr>
        <p:spPr>
          <a:xfrm>
            <a:off x="1019403" y="1668268"/>
            <a:ext cx="4809707" cy="3877985"/>
          </a:xfrm>
          <a:prstGeom prst="rect">
            <a:avLst/>
          </a:prstGeom>
          <a:noFill/>
        </p:spPr>
        <p:txBody>
          <a:bodyPr wrap="square" rtlCol="0">
            <a:spAutoFit/>
          </a:bodyPr>
          <a:lstStyle/>
          <a:p>
            <a:r>
              <a:rPr lang="en-GB" sz="1900" dirty="0"/>
              <a:t>The road was </a:t>
            </a:r>
            <a:r>
              <a:rPr lang="en-GB" sz="1900" strike="sngStrike" dirty="0">
                <a:highlight>
                  <a:srgbClr val="FFFF00"/>
                </a:highlight>
              </a:rPr>
              <a:t>originally</a:t>
            </a:r>
            <a:r>
              <a:rPr lang="en-GB" sz="1900" dirty="0"/>
              <a:t> designed with </a:t>
            </a:r>
            <a:r>
              <a:rPr lang="en-GB" sz="1900" strike="sngStrike" dirty="0">
                <a:highlight>
                  <a:srgbClr val="FFFF00"/>
                </a:highlight>
              </a:rPr>
              <a:t>the needs of </a:t>
            </a:r>
            <a:r>
              <a:rPr lang="en-GB" sz="1900" dirty="0"/>
              <a:t>residential users </a:t>
            </a:r>
            <a:r>
              <a:rPr lang="en-GB" sz="1900" strike="sngStrike" dirty="0">
                <a:highlight>
                  <a:srgbClr val="FFFF00"/>
                </a:highlight>
              </a:rPr>
              <a:t>predominantly</a:t>
            </a:r>
            <a:r>
              <a:rPr lang="en-GB" sz="1900" dirty="0"/>
              <a:t> in mind, although</a:t>
            </a:r>
            <a:r>
              <a:rPr lang="en-GB" sz="1900" strike="sngStrike" dirty="0"/>
              <a:t> </a:t>
            </a:r>
            <a:r>
              <a:rPr lang="en-GB" sz="1900" strike="sngStrike" dirty="0">
                <a:highlight>
                  <a:srgbClr val="FFFF00"/>
                </a:highlight>
              </a:rPr>
              <a:t>over a number of years an element of </a:t>
            </a:r>
            <a:r>
              <a:rPr lang="en-GB" sz="1900" dirty="0"/>
              <a:t>commercial use, </a:t>
            </a:r>
            <a:r>
              <a:rPr lang="en-GB" sz="1900" strike="sngStrike" dirty="0">
                <a:highlight>
                  <a:srgbClr val="FFFF00"/>
                </a:highlight>
              </a:rPr>
              <a:t>much of which consists </a:t>
            </a:r>
            <a:r>
              <a:rPr lang="en-GB" sz="1900" dirty="0"/>
              <a:t>of retail properties, </a:t>
            </a:r>
            <a:r>
              <a:rPr lang="en-GB" sz="1900" strike="sngStrike" dirty="0">
                <a:highlight>
                  <a:srgbClr val="FFFF00"/>
                </a:highlight>
              </a:rPr>
              <a:t>has come into</a:t>
            </a:r>
            <a:r>
              <a:rPr lang="en-GB" sz="1900" dirty="0">
                <a:highlight>
                  <a:srgbClr val="FFFF00"/>
                </a:highlight>
              </a:rPr>
              <a:t> </a:t>
            </a:r>
            <a:r>
              <a:rPr lang="en-GB" sz="1900" strike="sngStrike" dirty="0">
                <a:highlight>
                  <a:srgbClr val="FFFF00"/>
                </a:highlight>
              </a:rPr>
              <a:t>existence</a:t>
            </a:r>
            <a:r>
              <a:rPr lang="en-GB" sz="1900" strike="sngStrike" dirty="0"/>
              <a:t>. </a:t>
            </a:r>
            <a:r>
              <a:rPr lang="en-GB" sz="1900" dirty="0"/>
              <a:t>If an additional amount of traffic is generated, </a:t>
            </a:r>
            <a:r>
              <a:rPr lang="en-GB" sz="1900" strike="sngStrike" dirty="0">
                <a:highlight>
                  <a:srgbClr val="FFFF00"/>
                </a:highlight>
              </a:rPr>
              <a:t>as it might well be </a:t>
            </a:r>
            <a:r>
              <a:rPr lang="en-GB" sz="1900" dirty="0"/>
              <a:t>if the current proposal is implemented, problems of increased congestion and </a:t>
            </a:r>
            <a:r>
              <a:rPr lang="en-GB" sz="1900" strike="sngStrike" dirty="0">
                <a:highlight>
                  <a:srgbClr val="FFFF00"/>
                </a:highlight>
              </a:rPr>
              <a:t>even more </a:t>
            </a:r>
            <a:r>
              <a:rPr lang="en-GB" sz="1900" dirty="0"/>
              <a:t>pollution would inevitably result, </a:t>
            </a:r>
            <a:r>
              <a:rPr lang="en-GB" sz="1900" strike="sngStrike" dirty="0">
                <a:highlight>
                  <a:srgbClr val="FFFF00"/>
                </a:highlight>
              </a:rPr>
              <a:t>to the detriment of residents</a:t>
            </a:r>
            <a:r>
              <a:rPr lang="en-GB" sz="1900" dirty="0"/>
              <a:t>. </a:t>
            </a:r>
          </a:p>
          <a:p>
            <a:r>
              <a:rPr lang="en-GB" sz="1900" dirty="0"/>
              <a:t>(From 71 to 36 words)</a:t>
            </a:r>
          </a:p>
          <a:p>
            <a:endParaRPr lang="en-GB" dirty="0"/>
          </a:p>
        </p:txBody>
      </p:sp>
      <p:sp>
        <p:nvSpPr>
          <p:cNvPr id="7" name="TextBox 6"/>
          <p:cNvSpPr txBox="1"/>
          <p:nvPr/>
        </p:nvSpPr>
        <p:spPr>
          <a:xfrm>
            <a:off x="6602777" y="1883082"/>
            <a:ext cx="4113169" cy="2554545"/>
          </a:xfrm>
          <a:prstGeom prst="rect">
            <a:avLst/>
          </a:prstGeom>
          <a:noFill/>
        </p:spPr>
        <p:txBody>
          <a:bodyPr wrap="square" rtlCol="0">
            <a:spAutoFit/>
          </a:bodyPr>
          <a:lstStyle/>
          <a:p>
            <a:r>
              <a:rPr lang="en-GB" sz="2000" b="1" dirty="0"/>
              <a:t>The road was designed mainly for residential users, although there has been some commercial development, mainly retail. The current proposal would be likely to increase both traffic congestion and pollution. </a:t>
            </a:r>
          </a:p>
          <a:p>
            <a:r>
              <a:rPr lang="en-GB" sz="2000" b="1" dirty="0"/>
              <a:t>(30 words)</a:t>
            </a:r>
          </a:p>
        </p:txBody>
      </p:sp>
      <p:sp>
        <p:nvSpPr>
          <p:cNvPr id="8" name="TextBox 7"/>
          <p:cNvSpPr txBox="1"/>
          <p:nvPr/>
        </p:nvSpPr>
        <p:spPr>
          <a:xfrm>
            <a:off x="5027365" y="6167443"/>
            <a:ext cx="5376231" cy="523220"/>
          </a:xfrm>
          <a:prstGeom prst="rect">
            <a:avLst/>
          </a:prstGeom>
          <a:noFill/>
        </p:spPr>
        <p:txBody>
          <a:bodyPr wrap="square" rtlCol="0">
            <a:spAutoFit/>
          </a:bodyPr>
          <a:lstStyle/>
          <a:p>
            <a:r>
              <a:rPr lang="en-GB" sz="1400" dirty="0"/>
              <a:t>Activity adapted from: Van Emden, J (2005) </a:t>
            </a:r>
            <a:r>
              <a:rPr lang="en-GB" sz="1400" i="1" dirty="0"/>
              <a:t>Writing for Engineers </a:t>
            </a:r>
            <a:r>
              <a:rPr lang="en-GB" sz="1400" dirty="0"/>
              <a:t>(3</a:t>
            </a:r>
            <a:r>
              <a:rPr lang="en-GB" sz="1400" baseline="30000" dirty="0"/>
              <a:t>rd</a:t>
            </a:r>
            <a:r>
              <a:rPr lang="en-GB" sz="1400" dirty="0"/>
              <a:t> </a:t>
            </a:r>
            <a:r>
              <a:rPr lang="en-GB" sz="1400" dirty="0" err="1"/>
              <a:t>ed</a:t>
            </a:r>
            <a:r>
              <a:rPr lang="en-GB" sz="1400" dirty="0"/>
              <a:t>). Palgrave: Macmillan</a:t>
            </a:r>
          </a:p>
        </p:txBody>
      </p:sp>
    </p:spTree>
    <p:extLst>
      <p:ext uri="{BB962C8B-B14F-4D97-AF65-F5344CB8AC3E}">
        <p14:creationId xmlns:p14="http://schemas.microsoft.com/office/powerpoint/2010/main" val="26102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1">
            <a:extLst>
              <a:ext uri="{FF2B5EF4-FFF2-40B4-BE49-F238E27FC236}">
                <a16:creationId xmlns:a16="http://schemas.microsoft.com/office/drawing/2014/main" id="{6CE98E36-5732-4F9B-A058-938932344651}"/>
              </a:ext>
            </a:extLst>
          </p:cNvPr>
          <p:cNvGraphicFramePr>
            <a:graphicFrameLocks noGrp="1"/>
          </p:cNvGraphicFramePr>
          <p:nvPr>
            <p:ph sz="quarter" idx="10"/>
            <p:extLst>
              <p:ext uri="{D42A27DB-BD31-4B8C-83A1-F6EECF244321}">
                <p14:modId xmlns:p14="http://schemas.microsoft.com/office/powerpoint/2010/main" val="1692343690"/>
              </p:ext>
            </p:extLst>
          </p:nvPr>
        </p:nvGraphicFramePr>
        <p:xfrm>
          <a:off x="2143760" y="1412239"/>
          <a:ext cx="8163878" cy="461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24667BDC-E04E-4F04-B9CA-6D912C3C569C}"/>
              </a:ext>
            </a:extLst>
          </p:cNvPr>
          <p:cNvSpPr>
            <a:spLocks noGrp="1"/>
          </p:cNvSpPr>
          <p:nvPr>
            <p:ph type="title"/>
          </p:nvPr>
        </p:nvSpPr>
        <p:spPr/>
        <p:txBody>
          <a:bodyPr/>
          <a:lstStyle/>
          <a:p>
            <a:r>
              <a:rPr lang="en-GB" dirty="0"/>
              <a:t>What makes a piece of work ‘academic’…</a:t>
            </a:r>
          </a:p>
        </p:txBody>
      </p:sp>
    </p:spTree>
    <p:extLst>
      <p:ext uri="{BB962C8B-B14F-4D97-AF65-F5344CB8AC3E}">
        <p14:creationId xmlns:p14="http://schemas.microsoft.com/office/powerpoint/2010/main" val="3468788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A400BF-B916-42F3-8FCD-7962BC2AEAD3}"/>
              </a:ext>
            </a:extLst>
          </p:cNvPr>
          <p:cNvSpPr>
            <a:spLocks noGrp="1"/>
          </p:cNvSpPr>
          <p:nvPr>
            <p:ph sz="quarter" idx="10"/>
          </p:nvPr>
        </p:nvSpPr>
        <p:spPr>
          <a:xfrm>
            <a:off x="508756" y="1172362"/>
            <a:ext cx="12165844" cy="4513276"/>
          </a:xfrm>
        </p:spPr>
        <p:txBody>
          <a:bodyPr/>
          <a:lstStyle/>
          <a:p>
            <a:pPr marL="518500" marR="1285875" indent="-285750">
              <a:lnSpc>
                <a:spcPct val="108000"/>
              </a:lnSpc>
            </a:pPr>
            <a:r>
              <a:rPr lang="en-GB" sz="2000" b="1" dirty="0"/>
              <a:t>Avoids vagueness </a:t>
            </a:r>
          </a:p>
          <a:p>
            <a:pPr marL="232750" marR="1285875" indent="0">
              <a:lnSpc>
                <a:spcPct val="108000"/>
              </a:lnSpc>
              <a:buNone/>
            </a:pPr>
            <a:r>
              <a:rPr lang="en-GB" sz="2000" dirty="0"/>
              <a:t>‘</a:t>
            </a:r>
            <a:r>
              <a:rPr lang="en-GB" sz="2000" dirty="0">
                <a:solidFill>
                  <a:srgbClr val="FF0000"/>
                </a:solidFill>
              </a:rPr>
              <a:t>many argue’		 </a:t>
            </a:r>
            <a:r>
              <a:rPr lang="en-GB" sz="2000" dirty="0"/>
              <a:t>how many? who? </a:t>
            </a:r>
          </a:p>
          <a:p>
            <a:pPr marL="1081450" marR="1285875" lvl="1">
              <a:lnSpc>
                <a:spcPct val="108000"/>
              </a:lnSpc>
            </a:pPr>
            <a:endParaRPr lang="en-GB" sz="2000" dirty="0"/>
          </a:p>
          <a:p>
            <a:pPr marL="518500" marR="1285875" indent="-285750">
              <a:lnSpc>
                <a:spcPct val="108000"/>
              </a:lnSpc>
            </a:pPr>
            <a:r>
              <a:rPr lang="en-GB" sz="2000" b="1" spc="-5" dirty="0">
                <a:latin typeface="Arial" panose="020B0604020202020204" pitchFamily="34" charset="0"/>
                <a:cs typeface="Arial" panose="020B0604020202020204" pitchFamily="34" charset="0"/>
              </a:rPr>
              <a:t>Uses </a:t>
            </a:r>
            <a:r>
              <a:rPr lang="en-GB" sz="2000" b="1" spc="-10" dirty="0">
                <a:latin typeface="Arial" panose="020B0604020202020204" pitchFamily="34" charset="0"/>
                <a:cs typeface="Arial" panose="020B0604020202020204" pitchFamily="34" charset="0"/>
              </a:rPr>
              <a:t>precise language: </a:t>
            </a:r>
          </a:p>
          <a:p>
            <a:pPr marL="232750" marR="1285875" indent="0">
              <a:lnSpc>
                <a:spcPct val="108000"/>
              </a:lnSpc>
              <a:buNone/>
            </a:pPr>
            <a:r>
              <a:rPr lang="en-GB" sz="2000" spc="-10" dirty="0">
                <a:solidFill>
                  <a:srgbClr val="FF0000"/>
                </a:solidFill>
                <a:latin typeface="Arial" panose="020B0604020202020204" pitchFamily="34" charset="0"/>
                <a:cs typeface="Arial" panose="020B0604020202020204" pitchFamily="34" charset="0"/>
              </a:rPr>
              <a:t>‘tested regularly           </a:t>
            </a:r>
            <a:r>
              <a:rPr lang="en-GB" sz="2000" spc="-10" dirty="0">
                <a:latin typeface="Arial" panose="020B0604020202020204" pitchFamily="34" charset="0"/>
                <a:cs typeface="Arial" panose="020B0604020202020204" pitchFamily="34" charset="0"/>
              </a:rPr>
              <a:t>how long is regular? Be specific e.g. tested </a:t>
            </a:r>
            <a:r>
              <a:rPr lang="en-GB" sz="2000" spc="-5" dirty="0">
                <a:latin typeface="Arial" panose="020B0604020202020204" pitchFamily="34" charset="0"/>
                <a:cs typeface="Arial" panose="020B0604020202020204" pitchFamily="34" charset="0"/>
              </a:rPr>
              <a:t>every 15 </a:t>
            </a:r>
            <a:r>
              <a:rPr lang="en-GB" sz="2000" spc="-10" dirty="0">
                <a:latin typeface="Arial" panose="020B0604020202020204" pitchFamily="34" charset="0"/>
                <a:cs typeface="Arial" panose="020B0604020202020204" pitchFamily="34" charset="0"/>
              </a:rPr>
              <a:t>minutes</a:t>
            </a:r>
          </a:p>
          <a:p>
            <a:pPr marL="1081450" marR="1285875" lvl="1">
              <a:lnSpc>
                <a:spcPct val="108000"/>
              </a:lnSpc>
            </a:pPr>
            <a:endParaRPr lang="en-GB" sz="2000" spc="-10" dirty="0">
              <a:latin typeface="Arial" panose="020B0604020202020204" pitchFamily="34" charset="0"/>
              <a:cs typeface="Arial" panose="020B0604020202020204" pitchFamily="34" charset="0"/>
            </a:endParaRPr>
          </a:p>
          <a:p>
            <a:pPr marL="330869" marR="1285875">
              <a:lnSpc>
                <a:spcPct val="108000"/>
              </a:lnSpc>
            </a:pPr>
            <a:r>
              <a:rPr lang="en-GB" sz="2000" b="1" spc="-10" dirty="0">
                <a:latin typeface="Arial" panose="020B0604020202020204" pitchFamily="34" charset="0"/>
                <a:cs typeface="Arial" panose="020B0604020202020204" pitchFamily="34" charset="0"/>
              </a:rPr>
              <a:t>Uses cautious wording (it is rare to be 100% certain):</a:t>
            </a:r>
          </a:p>
          <a:p>
            <a:pPr marL="90875" marR="1285875" indent="0">
              <a:lnSpc>
                <a:spcPct val="108000"/>
              </a:lnSpc>
              <a:buNone/>
            </a:pPr>
            <a:r>
              <a:rPr lang="en-GB" sz="2000" spc="-10" dirty="0">
                <a:latin typeface="Arial" panose="020B0604020202020204" pitchFamily="34" charset="0"/>
                <a:cs typeface="Arial" panose="020B0604020202020204" pitchFamily="34" charset="0"/>
              </a:rPr>
              <a:t>  e.g.</a:t>
            </a:r>
            <a:r>
              <a:rPr lang="en-GB" sz="2000" b="1" spc="-10" dirty="0">
                <a:latin typeface="Arial" panose="020B0604020202020204" pitchFamily="34" charset="0"/>
                <a:cs typeface="Arial" panose="020B0604020202020204" pitchFamily="34" charset="0"/>
              </a:rPr>
              <a:t> </a:t>
            </a:r>
            <a:r>
              <a:rPr lang="en-GB" sz="2000" spc="-10" dirty="0">
                <a:latin typeface="Arial" panose="020B0604020202020204" pitchFamily="34" charset="0"/>
                <a:cs typeface="Arial" panose="020B0604020202020204" pitchFamily="34" charset="0"/>
              </a:rPr>
              <a:t>this suggests, this indicates, it is possible, may, could, might</a:t>
            </a:r>
          </a:p>
          <a:p>
            <a:pPr marL="90875" marR="1285875" indent="0">
              <a:lnSpc>
                <a:spcPct val="108000"/>
              </a:lnSpc>
              <a:buNone/>
            </a:pPr>
            <a:endParaRPr lang="en-GB" sz="2000" spc="-10" dirty="0">
              <a:latin typeface="Arial" panose="020B0604020202020204" pitchFamily="34" charset="0"/>
              <a:cs typeface="Arial" panose="020B0604020202020204" pitchFamily="34" charset="0"/>
            </a:endParaRPr>
          </a:p>
          <a:p>
            <a:pPr marL="330869" marR="1285875">
              <a:lnSpc>
                <a:spcPct val="108000"/>
              </a:lnSpc>
            </a:pPr>
            <a:r>
              <a:rPr lang="en-GB" sz="2000" b="1" spc="-10" dirty="0">
                <a:latin typeface="Arial" panose="020B0604020202020204" pitchFamily="34" charset="0"/>
                <a:cs typeface="Arial" panose="020B0604020202020204" pitchFamily="34" charset="0"/>
              </a:rPr>
              <a:t>Provides references to back-up claims and to show where information is from</a:t>
            </a:r>
          </a:p>
          <a:p>
            <a:pPr marL="1081450" marR="1285875" lvl="1">
              <a:lnSpc>
                <a:spcPct val="108000"/>
              </a:lnSpc>
            </a:pPr>
            <a:endParaRPr lang="en-GB" sz="2000" spc="-10" dirty="0">
              <a:latin typeface="Arial" panose="020B0604020202020204" pitchFamily="34" charset="0"/>
              <a:cs typeface="Arial" panose="020B0604020202020204" pitchFamily="34" charset="0"/>
            </a:endParaRPr>
          </a:p>
          <a:p>
            <a:pPr marL="0" marR="1285875" indent="-50121">
              <a:lnSpc>
                <a:spcPct val="108000"/>
              </a:lnSpc>
              <a:buNone/>
            </a:pPr>
            <a:endParaRPr lang="en-GB" sz="2000" spc="-10"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7343AED9-F919-4242-AA69-03EA08BE1A37}"/>
              </a:ext>
            </a:extLst>
          </p:cNvPr>
          <p:cNvSpPr>
            <a:spLocks noGrp="1"/>
          </p:cNvSpPr>
          <p:nvPr>
            <p:ph type="title"/>
          </p:nvPr>
        </p:nvSpPr>
        <p:spPr/>
        <p:txBody>
          <a:bodyPr/>
          <a:lstStyle/>
          <a:p>
            <a:r>
              <a:rPr lang="en-GB" sz="3600" dirty="0"/>
              <a:t>Academic writing is accurate</a:t>
            </a:r>
          </a:p>
        </p:txBody>
      </p:sp>
      <p:pic>
        <p:nvPicPr>
          <p:cNvPr id="5" name="Picture 4" descr="A close up of a sign&#10;&#10;Description automatically generated">
            <a:extLst>
              <a:ext uri="{FF2B5EF4-FFF2-40B4-BE49-F238E27FC236}">
                <a16:creationId xmlns:a16="http://schemas.microsoft.com/office/drawing/2014/main" id="{1A940E56-AF3E-42FA-A1FC-B95F775974A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592170" y="54662"/>
            <a:ext cx="3091074" cy="3091074"/>
          </a:xfrm>
          <a:prstGeom prst="rect">
            <a:avLst/>
          </a:prstGeom>
        </p:spPr>
      </p:pic>
      <p:sp>
        <p:nvSpPr>
          <p:cNvPr id="4" name="Multiplication Sign 3">
            <a:extLst>
              <a:ext uri="{FF2B5EF4-FFF2-40B4-BE49-F238E27FC236}">
                <a16:creationId xmlns:a16="http://schemas.microsoft.com/office/drawing/2014/main" id="{4F27FAF9-9334-48A2-B95B-92F7A7F68709}"/>
              </a:ext>
            </a:extLst>
          </p:cNvPr>
          <p:cNvSpPr/>
          <p:nvPr/>
        </p:nvSpPr>
        <p:spPr>
          <a:xfrm>
            <a:off x="2424112" y="1600199"/>
            <a:ext cx="600075" cy="676275"/>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Multiplication Sign 5">
            <a:extLst>
              <a:ext uri="{FF2B5EF4-FFF2-40B4-BE49-F238E27FC236}">
                <a16:creationId xmlns:a16="http://schemas.microsoft.com/office/drawing/2014/main" id="{59ECA2D4-26C0-401D-A4D4-CB91EA0680D5}"/>
              </a:ext>
            </a:extLst>
          </p:cNvPr>
          <p:cNvSpPr/>
          <p:nvPr/>
        </p:nvSpPr>
        <p:spPr>
          <a:xfrm>
            <a:off x="2724149" y="2966643"/>
            <a:ext cx="600075" cy="676275"/>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06530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DE165D3-2814-4A4C-83CE-6383A58F4FE7}"/>
              </a:ext>
            </a:extLst>
          </p:cNvPr>
          <p:cNvPicPr>
            <a:picLocks noGrp="1" noChangeAspect="1"/>
          </p:cNvPicPr>
          <p:nvPr>
            <p:ph sz="quarter" idx="10"/>
          </p:nvPr>
        </p:nvPicPr>
        <p:blipFill>
          <a:blip r:embed="rId3"/>
          <a:stretch>
            <a:fillRect/>
          </a:stretch>
        </p:blipFill>
        <p:spPr>
          <a:xfrm>
            <a:off x="2354791" y="3682715"/>
            <a:ext cx="7504826" cy="1493649"/>
          </a:xfrm>
          <a:prstGeom prst="rect">
            <a:avLst/>
          </a:prstGeom>
        </p:spPr>
      </p:pic>
      <p:sp>
        <p:nvSpPr>
          <p:cNvPr id="3" name="Title 2">
            <a:extLst>
              <a:ext uri="{FF2B5EF4-FFF2-40B4-BE49-F238E27FC236}">
                <a16:creationId xmlns:a16="http://schemas.microsoft.com/office/drawing/2014/main" id="{718AF3E8-8B24-472E-88C0-779980D0E5AE}"/>
              </a:ext>
            </a:extLst>
          </p:cNvPr>
          <p:cNvSpPr>
            <a:spLocks noGrp="1"/>
          </p:cNvSpPr>
          <p:nvPr>
            <p:ph type="title"/>
          </p:nvPr>
        </p:nvSpPr>
        <p:spPr/>
        <p:txBody>
          <a:bodyPr/>
          <a:lstStyle/>
          <a:p>
            <a:r>
              <a:rPr lang="en-GB" dirty="0"/>
              <a:t>What’s a reference?</a:t>
            </a:r>
          </a:p>
        </p:txBody>
      </p:sp>
      <p:sp>
        <p:nvSpPr>
          <p:cNvPr id="4" name="Rectangle: Rounded Corners 3">
            <a:extLst>
              <a:ext uri="{FF2B5EF4-FFF2-40B4-BE49-F238E27FC236}">
                <a16:creationId xmlns:a16="http://schemas.microsoft.com/office/drawing/2014/main" id="{A2C58793-4A49-4BED-90CA-E849A49DA241}"/>
              </a:ext>
            </a:extLst>
          </p:cNvPr>
          <p:cNvSpPr/>
          <p:nvPr/>
        </p:nvSpPr>
        <p:spPr>
          <a:xfrm>
            <a:off x="2451653" y="1550505"/>
            <a:ext cx="7407965" cy="139147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8B22D258-237D-4701-995A-300635701DE9}"/>
              </a:ext>
            </a:extLst>
          </p:cNvPr>
          <p:cNvSpPr txBox="1"/>
          <p:nvPr/>
        </p:nvSpPr>
        <p:spPr>
          <a:xfrm>
            <a:off x="2796209" y="1556989"/>
            <a:ext cx="6758608" cy="1384995"/>
          </a:xfrm>
          <a:prstGeom prst="rect">
            <a:avLst/>
          </a:prstGeom>
          <a:noFill/>
        </p:spPr>
        <p:txBody>
          <a:bodyPr wrap="square" rtlCol="0">
            <a:spAutoFit/>
          </a:bodyPr>
          <a:lstStyle/>
          <a:p>
            <a:r>
              <a:rPr lang="en-GB" sz="2800" dirty="0"/>
              <a:t>When you write your assignments, you will </a:t>
            </a:r>
            <a:r>
              <a:rPr lang="en-GB" sz="2800" i="1" dirty="0"/>
              <a:t>refer</a:t>
            </a:r>
            <a:r>
              <a:rPr lang="en-GB" sz="2800" dirty="0"/>
              <a:t> to the words, ideas, views and research of others.</a:t>
            </a:r>
          </a:p>
        </p:txBody>
      </p:sp>
      <p:sp>
        <p:nvSpPr>
          <p:cNvPr id="7" name="TextBox 6">
            <a:extLst>
              <a:ext uri="{FF2B5EF4-FFF2-40B4-BE49-F238E27FC236}">
                <a16:creationId xmlns:a16="http://schemas.microsoft.com/office/drawing/2014/main" id="{CEF52FB9-D8FF-456B-82F2-728D88B5A46C}"/>
              </a:ext>
            </a:extLst>
          </p:cNvPr>
          <p:cNvSpPr txBox="1"/>
          <p:nvPr/>
        </p:nvSpPr>
        <p:spPr>
          <a:xfrm>
            <a:off x="2796209" y="3854994"/>
            <a:ext cx="6758608" cy="954107"/>
          </a:xfrm>
          <a:prstGeom prst="rect">
            <a:avLst/>
          </a:prstGeom>
          <a:noFill/>
        </p:spPr>
        <p:txBody>
          <a:bodyPr wrap="square" rtlCol="0">
            <a:spAutoFit/>
          </a:bodyPr>
          <a:lstStyle/>
          <a:p>
            <a:r>
              <a:rPr lang="en-GB" sz="2800" dirty="0"/>
              <a:t>You must acknowledge the sources you have used in the form of a reference.</a:t>
            </a:r>
          </a:p>
        </p:txBody>
      </p:sp>
    </p:spTree>
    <p:extLst>
      <p:ext uri="{BB962C8B-B14F-4D97-AF65-F5344CB8AC3E}">
        <p14:creationId xmlns:p14="http://schemas.microsoft.com/office/powerpoint/2010/main" val="2090688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94752" y="1441039"/>
            <a:ext cx="10200808" cy="4761848"/>
          </a:xfrm>
        </p:spPr>
        <p:txBody>
          <a:bodyPr/>
          <a:lstStyle/>
          <a:p>
            <a:pPr marL="0" indent="0">
              <a:buNone/>
            </a:pPr>
            <a:endParaRPr lang="en-GB" sz="2000" b="1" dirty="0"/>
          </a:p>
          <a:p>
            <a:pPr marL="0" indent="0">
              <a:buNone/>
            </a:pPr>
            <a:r>
              <a:rPr lang="en-GB" sz="2400" dirty="0"/>
              <a:t>I think the high-speed rail line will have a limited positive economic impact.  The benefits associated with proximity even in the best-case scenario will be small. Also, the economic benefits associated with accessibility will be limited because commuters will still need to travel longer distances to reach the new rail station sites.</a:t>
            </a:r>
          </a:p>
        </p:txBody>
      </p:sp>
      <p:sp>
        <p:nvSpPr>
          <p:cNvPr id="3" name="Title 2"/>
          <p:cNvSpPr>
            <a:spLocks noGrp="1"/>
          </p:cNvSpPr>
          <p:nvPr>
            <p:ph type="title"/>
          </p:nvPr>
        </p:nvSpPr>
        <p:spPr/>
        <p:txBody>
          <a:bodyPr/>
          <a:lstStyle/>
          <a:p>
            <a:r>
              <a:rPr lang="en-GB" dirty="0"/>
              <a:t>Are you persuaded?</a:t>
            </a:r>
          </a:p>
        </p:txBody>
      </p:sp>
    </p:spTree>
    <p:extLst>
      <p:ext uri="{BB962C8B-B14F-4D97-AF65-F5344CB8AC3E}">
        <p14:creationId xmlns:p14="http://schemas.microsoft.com/office/powerpoint/2010/main" val="2761185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4120" y="1482603"/>
            <a:ext cx="10232753" cy="4761848"/>
          </a:xfrm>
        </p:spPr>
        <p:txBody>
          <a:bodyPr/>
          <a:lstStyle/>
          <a:p>
            <a:pPr marL="0" indent="0">
              <a:buNone/>
            </a:pPr>
            <a:r>
              <a:rPr lang="en-GB" sz="2400" dirty="0"/>
              <a:t>There is evidence that the high-speed rail line will have a limited positive economic impact. </a:t>
            </a:r>
            <a:r>
              <a:rPr lang="en-GB" sz="2400" b="1" dirty="0"/>
              <a:t>Graham and </a:t>
            </a:r>
            <a:r>
              <a:rPr lang="en-GB" sz="2400" b="1" dirty="0" err="1"/>
              <a:t>Melo</a:t>
            </a:r>
            <a:r>
              <a:rPr lang="en-GB" sz="2400" b="1" dirty="0"/>
              <a:t> (2011) </a:t>
            </a:r>
            <a:r>
              <a:rPr lang="en-GB" sz="2400" dirty="0"/>
              <a:t>argue</a:t>
            </a:r>
            <a:r>
              <a:rPr lang="en-GB" sz="2400" b="1" dirty="0"/>
              <a:t> </a:t>
            </a:r>
            <a:r>
              <a:rPr lang="en-GB" sz="2400" dirty="0"/>
              <a:t>that the economic benefits associated with proximity, (due to better connectivity, lower travel times and costs), even in the best-case scenario are small (between 0.02% and 0.19% of UK’s GDP). Also, the economic benefits associated with accessibility appear limited, ‘for many in the UK a new HSR line will result in similar or longer door-to-door rail journey (to London)’ </a:t>
            </a:r>
            <a:r>
              <a:rPr lang="en-GB" sz="2400" b="1" dirty="0"/>
              <a:t>(Sanchez-</a:t>
            </a:r>
            <a:r>
              <a:rPr lang="en-GB" sz="2400" b="1" dirty="0" err="1"/>
              <a:t>Mateos</a:t>
            </a:r>
            <a:r>
              <a:rPr lang="en-GB" sz="2400" b="1" dirty="0"/>
              <a:t> and </a:t>
            </a:r>
            <a:r>
              <a:rPr lang="en-GB" sz="2400" b="1" dirty="0" err="1"/>
              <a:t>Givioni</a:t>
            </a:r>
            <a:r>
              <a:rPr lang="en-GB" sz="2400" b="1" dirty="0"/>
              <a:t>, 2011, p. 114).</a:t>
            </a:r>
            <a:endParaRPr lang="en-GB" sz="2400" dirty="0"/>
          </a:p>
        </p:txBody>
      </p:sp>
      <p:sp>
        <p:nvSpPr>
          <p:cNvPr id="3" name="Title 2"/>
          <p:cNvSpPr>
            <a:spLocks noGrp="1"/>
          </p:cNvSpPr>
          <p:nvPr>
            <p:ph type="title"/>
          </p:nvPr>
        </p:nvSpPr>
        <p:spPr/>
        <p:txBody>
          <a:bodyPr/>
          <a:lstStyle/>
          <a:p>
            <a:r>
              <a:rPr lang="en-GB" dirty="0"/>
              <a:t>Are you more persuaded?</a:t>
            </a:r>
          </a:p>
        </p:txBody>
      </p:sp>
    </p:spTree>
    <p:extLst>
      <p:ext uri="{BB962C8B-B14F-4D97-AF65-F5344CB8AC3E}">
        <p14:creationId xmlns:p14="http://schemas.microsoft.com/office/powerpoint/2010/main" val="1351491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54DC8F-A75E-4245-84C5-AE0425602BEE}"/>
              </a:ext>
            </a:extLst>
          </p:cNvPr>
          <p:cNvSpPr>
            <a:spLocks noGrp="1"/>
          </p:cNvSpPr>
          <p:nvPr>
            <p:ph type="title"/>
          </p:nvPr>
        </p:nvSpPr>
        <p:spPr/>
        <p:txBody>
          <a:bodyPr/>
          <a:lstStyle/>
          <a:p>
            <a:r>
              <a:rPr lang="en-GB" dirty="0"/>
              <a:t>Referencing is essential because…</a:t>
            </a:r>
          </a:p>
        </p:txBody>
      </p:sp>
      <p:sp>
        <p:nvSpPr>
          <p:cNvPr id="2" name="Content Placeholder 1">
            <a:extLst>
              <a:ext uri="{FF2B5EF4-FFF2-40B4-BE49-F238E27FC236}">
                <a16:creationId xmlns:a16="http://schemas.microsoft.com/office/drawing/2014/main" id="{BB7D7B8C-51D9-4B11-A8B9-79BF96D1C883}"/>
              </a:ext>
            </a:extLst>
          </p:cNvPr>
          <p:cNvSpPr>
            <a:spLocks noGrp="1"/>
          </p:cNvSpPr>
          <p:nvPr>
            <p:ph sz="quarter" idx="10"/>
          </p:nvPr>
        </p:nvSpPr>
        <p:spPr/>
        <p:txBody>
          <a:bodyPr/>
          <a:lstStyle/>
          <a:p>
            <a:r>
              <a:rPr lang="en-GB" sz="2000" dirty="0"/>
              <a:t>Helps you demonstrate your own voice by evidencing and strengthening your arguments</a:t>
            </a:r>
          </a:p>
          <a:p>
            <a:r>
              <a:rPr lang="en-GB" sz="2000" dirty="0"/>
              <a:t>Shows your awareness of a subject and bring depth to your analysis</a:t>
            </a:r>
          </a:p>
          <a:p>
            <a:r>
              <a:rPr lang="en-GB" sz="2000" dirty="0"/>
              <a:t>Enable readers to find the source of ideas/publications you have used in your writing</a:t>
            </a:r>
          </a:p>
          <a:p>
            <a:r>
              <a:rPr lang="en-GB" sz="2000" dirty="0"/>
              <a:t>Evidence your research and avoid plagiarism</a:t>
            </a:r>
          </a:p>
          <a:p>
            <a:r>
              <a:rPr lang="en-GB" sz="2000" dirty="0"/>
              <a:t>Adds authority, credibility and is good practice.</a:t>
            </a:r>
          </a:p>
          <a:p>
            <a:endParaRPr lang="en-GB" dirty="0"/>
          </a:p>
        </p:txBody>
      </p:sp>
      <p:pic>
        <p:nvPicPr>
          <p:cNvPr id="4" name="Picture 3">
            <a:extLst>
              <a:ext uri="{FF2B5EF4-FFF2-40B4-BE49-F238E27FC236}">
                <a16:creationId xmlns:a16="http://schemas.microsoft.com/office/drawing/2014/main" id="{7EEF602F-ACA8-4DC6-A36E-2F86A65F05E1}"/>
              </a:ext>
            </a:extLst>
          </p:cNvPr>
          <p:cNvPicPr>
            <a:picLocks noChangeAspect="1"/>
          </p:cNvPicPr>
          <p:nvPr/>
        </p:nvPicPr>
        <p:blipFill>
          <a:blip r:embed="rId3"/>
          <a:stretch>
            <a:fillRect/>
          </a:stretch>
        </p:blipFill>
        <p:spPr>
          <a:xfrm>
            <a:off x="3610042" y="4243629"/>
            <a:ext cx="4971916" cy="2209740"/>
          </a:xfrm>
          <a:prstGeom prst="rect">
            <a:avLst/>
          </a:prstGeom>
        </p:spPr>
      </p:pic>
    </p:spTree>
    <p:extLst>
      <p:ext uri="{BB962C8B-B14F-4D97-AF65-F5344CB8AC3E}">
        <p14:creationId xmlns:p14="http://schemas.microsoft.com/office/powerpoint/2010/main" val="2626276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004C1A-FAC4-4A76-9C12-16BCB50F46BD}"/>
              </a:ext>
            </a:extLst>
          </p:cNvPr>
          <p:cNvSpPr>
            <a:spLocks noGrp="1"/>
          </p:cNvSpPr>
          <p:nvPr>
            <p:ph type="title"/>
          </p:nvPr>
        </p:nvSpPr>
        <p:spPr/>
        <p:txBody>
          <a:bodyPr/>
          <a:lstStyle/>
          <a:p>
            <a:r>
              <a:rPr lang="en-GB" dirty="0"/>
              <a:t>Harvard referencing</a:t>
            </a:r>
          </a:p>
        </p:txBody>
      </p:sp>
      <p:graphicFrame>
        <p:nvGraphicFramePr>
          <p:cNvPr id="4" name="Content Placeholder 3">
            <a:extLst>
              <a:ext uri="{FF2B5EF4-FFF2-40B4-BE49-F238E27FC236}">
                <a16:creationId xmlns:a16="http://schemas.microsoft.com/office/drawing/2014/main" id="{BEDBF40D-2B33-4C40-804A-8DAC00813892}"/>
              </a:ext>
            </a:extLst>
          </p:cNvPr>
          <p:cNvGraphicFramePr>
            <a:graphicFrameLocks noGrp="1"/>
          </p:cNvGraphicFramePr>
          <p:nvPr>
            <p:ph sz="quarter" idx="10"/>
          </p:nvPr>
        </p:nvGraphicFramePr>
        <p:xfrm>
          <a:off x="2662149" y="1366462"/>
          <a:ext cx="6867703" cy="4429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6476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3C24359-7E9F-49A6-B702-2278BEE53C2D}"/>
              </a:ext>
            </a:extLst>
          </p:cNvPr>
          <p:cNvGraphicFramePr>
            <a:graphicFrameLocks noGrp="1"/>
          </p:cNvGraphicFramePr>
          <p:nvPr>
            <p:ph sz="quarter" idx="10"/>
          </p:nvPr>
        </p:nvGraphicFramePr>
        <p:xfrm>
          <a:off x="508756" y="0"/>
          <a:ext cx="11202988" cy="5048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19A87B7E-FB2D-40E3-8F5C-7ADCBF2C1971}"/>
              </a:ext>
            </a:extLst>
          </p:cNvPr>
          <p:cNvSpPr>
            <a:spLocks noGrp="1"/>
          </p:cNvSpPr>
          <p:nvPr>
            <p:ph type="title"/>
          </p:nvPr>
        </p:nvSpPr>
        <p:spPr/>
        <p:txBody>
          <a:bodyPr/>
          <a:lstStyle/>
          <a:p>
            <a:r>
              <a:rPr lang="en-GB" sz="3200" dirty="0"/>
              <a:t>When copying words… 				(Harvard)</a:t>
            </a:r>
          </a:p>
        </p:txBody>
      </p:sp>
      <p:sp>
        <p:nvSpPr>
          <p:cNvPr id="2" name="TextBox 1">
            <a:extLst>
              <a:ext uri="{FF2B5EF4-FFF2-40B4-BE49-F238E27FC236}">
                <a16:creationId xmlns:a16="http://schemas.microsoft.com/office/drawing/2014/main" id="{F14F4474-16AB-4581-8A13-06E22CBB86B4}"/>
              </a:ext>
            </a:extLst>
          </p:cNvPr>
          <p:cNvSpPr txBox="1"/>
          <p:nvPr/>
        </p:nvSpPr>
        <p:spPr>
          <a:xfrm>
            <a:off x="1322300" y="4216845"/>
            <a:ext cx="10159256" cy="197284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98450" indent="-285750">
              <a:buFont typeface="Arial" panose="020B0604020202020204" pitchFamily="34" charset="0"/>
              <a:buChar char="•"/>
            </a:pPr>
            <a:r>
              <a:rPr lang="en-GB" sz="2000" dirty="0"/>
              <a:t>Use quotes sparingly - paraphrasing or summarising can demonstrate better understanding.</a:t>
            </a:r>
          </a:p>
          <a:p>
            <a:pPr marL="298450" indent="-285750">
              <a:buFont typeface="Arial" panose="020B0604020202020204" pitchFamily="34" charset="0"/>
              <a:buChar char="•"/>
            </a:pPr>
            <a:endParaRPr lang="en-GB" sz="2000" dirty="0"/>
          </a:p>
          <a:p>
            <a:pPr marL="298450" indent="-285750">
              <a:buFont typeface="Arial" panose="020B0604020202020204" pitchFamily="34" charset="0"/>
              <a:buChar char="•"/>
            </a:pPr>
            <a:r>
              <a:rPr lang="en-GB" sz="2000" dirty="0"/>
              <a:t>Quotes can be effective when the words used are important or have impact, </a:t>
            </a:r>
            <a:r>
              <a:rPr lang="en-GB" sz="2000" dirty="0" err="1"/>
              <a:t>i.e</a:t>
            </a:r>
            <a:r>
              <a:rPr lang="en-GB" sz="2000" dirty="0"/>
              <a:t> definitions</a:t>
            </a:r>
          </a:p>
          <a:p>
            <a:pPr marL="298450" indent="-285750">
              <a:buFont typeface="Arial" panose="020B0604020202020204" pitchFamily="34" charset="0"/>
              <a:buChar char="•"/>
            </a:pPr>
            <a:endParaRPr lang="en-GB" sz="2000" spc="-5" dirty="0"/>
          </a:p>
          <a:p>
            <a:pPr marL="298450" marR="5080" indent="-285750">
              <a:lnSpc>
                <a:spcPct val="108000"/>
              </a:lnSpc>
              <a:buFont typeface="Arial" panose="020B0604020202020204" pitchFamily="34" charset="0"/>
              <a:buChar char="•"/>
            </a:pPr>
            <a:r>
              <a:rPr lang="en-GB" sz="2000" b="1" spc="-5" dirty="0"/>
              <a:t>However, if you do copy text into your work you must add quotation marks and in-text citation within the sentence.</a:t>
            </a:r>
            <a:endParaRPr lang="en-GB" sz="2000" b="1" dirty="0"/>
          </a:p>
        </p:txBody>
      </p:sp>
    </p:spTree>
    <p:extLst>
      <p:ext uri="{BB962C8B-B14F-4D97-AF65-F5344CB8AC3E}">
        <p14:creationId xmlns:p14="http://schemas.microsoft.com/office/powerpoint/2010/main" val="1483718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3C24359-7E9F-49A6-B702-2278BEE53C2D}"/>
              </a:ext>
            </a:extLst>
          </p:cNvPr>
          <p:cNvGraphicFramePr>
            <a:graphicFrameLocks noGrp="1"/>
          </p:cNvGraphicFramePr>
          <p:nvPr>
            <p:ph sz="quarter" idx="10"/>
          </p:nvPr>
        </p:nvGraphicFramePr>
        <p:xfrm>
          <a:off x="508756" y="1534352"/>
          <a:ext cx="11202988" cy="5048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19A87B7E-FB2D-40E3-8F5C-7ADCBF2C1971}"/>
              </a:ext>
            </a:extLst>
          </p:cNvPr>
          <p:cNvSpPr>
            <a:spLocks noGrp="1"/>
          </p:cNvSpPr>
          <p:nvPr>
            <p:ph type="title"/>
          </p:nvPr>
        </p:nvSpPr>
        <p:spPr/>
        <p:txBody>
          <a:bodyPr/>
          <a:lstStyle/>
          <a:p>
            <a:r>
              <a:rPr lang="en-GB" sz="2800" dirty="0"/>
              <a:t>Writing about ideas you have read in your own words (Harvard)</a:t>
            </a:r>
          </a:p>
        </p:txBody>
      </p:sp>
    </p:spTree>
    <p:extLst>
      <p:ext uri="{BB962C8B-B14F-4D97-AF65-F5344CB8AC3E}">
        <p14:creationId xmlns:p14="http://schemas.microsoft.com/office/powerpoint/2010/main" val="3164104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EB8C043-516A-4B7C-B85F-B2D03F677C88}"/>
              </a:ext>
            </a:extLst>
          </p:cNvPr>
          <p:cNvGraphicFramePr/>
          <p:nvPr/>
        </p:nvGraphicFramePr>
        <p:xfrm>
          <a:off x="2516504" y="1326144"/>
          <a:ext cx="6438265" cy="3887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ontent Placeholder 1">
            <a:extLst>
              <a:ext uri="{FF2B5EF4-FFF2-40B4-BE49-F238E27FC236}">
                <a16:creationId xmlns:a16="http://schemas.microsoft.com/office/drawing/2014/main" id="{9D44732B-2B23-446B-967F-EFA23D2F9952}"/>
              </a:ext>
            </a:extLst>
          </p:cNvPr>
          <p:cNvSpPr>
            <a:spLocks noGrp="1"/>
          </p:cNvSpPr>
          <p:nvPr>
            <p:ph sz="quarter" idx="10"/>
          </p:nvPr>
        </p:nvSpPr>
        <p:spPr>
          <a:xfrm>
            <a:off x="640836" y="5451044"/>
            <a:ext cx="11551164" cy="2263578"/>
          </a:xfrm>
        </p:spPr>
        <p:txBody>
          <a:bodyPr/>
          <a:lstStyle/>
          <a:p>
            <a:pPr marL="0" indent="0">
              <a:buNone/>
            </a:pPr>
            <a:r>
              <a:rPr lang="en-GB" sz="1800" dirty="0"/>
              <a:t>If referencing the same source again – use the same number</a:t>
            </a:r>
          </a:p>
        </p:txBody>
      </p:sp>
      <p:sp>
        <p:nvSpPr>
          <p:cNvPr id="3" name="Title 2">
            <a:extLst>
              <a:ext uri="{FF2B5EF4-FFF2-40B4-BE49-F238E27FC236}">
                <a16:creationId xmlns:a16="http://schemas.microsoft.com/office/drawing/2014/main" id="{98621E8C-919B-45B3-81E1-DF5DCD94B3BD}"/>
              </a:ext>
            </a:extLst>
          </p:cNvPr>
          <p:cNvSpPr>
            <a:spLocks noGrp="1"/>
          </p:cNvSpPr>
          <p:nvPr>
            <p:ph type="title"/>
          </p:nvPr>
        </p:nvSpPr>
        <p:spPr/>
        <p:txBody>
          <a:bodyPr/>
          <a:lstStyle/>
          <a:p>
            <a:r>
              <a:rPr lang="en-GB" dirty="0"/>
              <a:t>IEEE referencing format… </a:t>
            </a:r>
          </a:p>
        </p:txBody>
      </p:sp>
    </p:spTree>
    <p:extLst>
      <p:ext uri="{BB962C8B-B14F-4D97-AF65-F5344CB8AC3E}">
        <p14:creationId xmlns:p14="http://schemas.microsoft.com/office/powerpoint/2010/main" val="2268009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3C24359-7E9F-49A6-B702-2278BEE53C2D}"/>
              </a:ext>
            </a:extLst>
          </p:cNvPr>
          <p:cNvGraphicFramePr>
            <a:graphicFrameLocks noGrp="1"/>
          </p:cNvGraphicFramePr>
          <p:nvPr>
            <p:ph sz="quarter" idx="10"/>
          </p:nvPr>
        </p:nvGraphicFramePr>
        <p:xfrm>
          <a:off x="508756" y="-229901"/>
          <a:ext cx="11202988" cy="5048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19A87B7E-FB2D-40E3-8F5C-7ADCBF2C1971}"/>
              </a:ext>
            </a:extLst>
          </p:cNvPr>
          <p:cNvSpPr>
            <a:spLocks noGrp="1"/>
          </p:cNvSpPr>
          <p:nvPr>
            <p:ph type="title"/>
          </p:nvPr>
        </p:nvSpPr>
        <p:spPr/>
        <p:txBody>
          <a:bodyPr/>
          <a:lstStyle/>
          <a:p>
            <a:r>
              <a:rPr lang="en-GB" sz="3200" dirty="0"/>
              <a:t>When copying words (IEEE)…</a:t>
            </a:r>
          </a:p>
        </p:txBody>
      </p:sp>
    </p:spTree>
    <p:extLst>
      <p:ext uri="{BB962C8B-B14F-4D97-AF65-F5344CB8AC3E}">
        <p14:creationId xmlns:p14="http://schemas.microsoft.com/office/powerpoint/2010/main" val="2380275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rawing&#10;&#10;Description automatically generated">
            <a:extLst>
              <a:ext uri="{FF2B5EF4-FFF2-40B4-BE49-F238E27FC236}">
                <a16:creationId xmlns:a16="http://schemas.microsoft.com/office/drawing/2014/main" id="{02C27DB0-0F36-4A3D-BC67-79C509AEFADF}"/>
              </a:ext>
            </a:extLst>
          </p:cNvPr>
          <p:cNvPicPr>
            <a:picLocks noGrp="1" noChangeAspect="1"/>
          </p:cNvPicPr>
          <p:nvPr>
            <p:ph sz="quarter" idx="10"/>
          </p:nvPr>
        </p:nvPicPr>
        <p:blipFill rotWithShape="1">
          <a:blip r:embed="rId3">
            <a:extLst>
              <a:ext uri="{837473B0-CC2E-450A-ABE3-18F120FF3D39}">
                <a1611:picAttrSrcUrl xmlns:a1611="http://schemas.microsoft.com/office/drawing/2016/11/main" r:id="rId4"/>
              </a:ext>
            </a:extLst>
          </a:blip>
          <a:srcRect t="23252" r="1" b="18345"/>
          <a:stretch/>
        </p:blipFill>
        <p:spPr>
          <a:xfrm>
            <a:off x="1819714" y="1334863"/>
            <a:ext cx="8229600" cy="4806346"/>
          </a:xfrm>
          <a:noFill/>
        </p:spPr>
      </p:pic>
      <p:sp>
        <p:nvSpPr>
          <p:cNvPr id="3" name="Title 2">
            <a:extLst>
              <a:ext uri="{FF2B5EF4-FFF2-40B4-BE49-F238E27FC236}">
                <a16:creationId xmlns:a16="http://schemas.microsoft.com/office/drawing/2014/main" id="{02BD4679-0825-44F2-9033-D7F511804494}"/>
              </a:ext>
            </a:extLst>
          </p:cNvPr>
          <p:cNvSpPr>
            <a:spLocks noGrp="1"/>
          </p:cNvSpPr>
          <p:nvPr>
            <p:ph type="title"/>
          </p:nvPr>
        </p:nvSpPr>
        <p:spPr>
          <a:xfrm>
            <a:off x="1905567" y="183154"/>
            <a:ext cx="8229600" cy="610054"/>
          </a:xfrm>
        </p:spPr>
        <p:txBody>
          <a:bodyPr>
            <a:normAutofit fontScale="90000"/>
          </a:bodyPr>
          <a:lstStyle/>
          <a:p>
            <a:r>
              <a:rPr lang="en-GB" dirty="0"/>
              <a:t>What are the key features of a report?</a:t>
            </a:r>
            <a:br>
              <a:rPr lang="en-GB" dirty="0"/>
            </a:br>
            <a:r>
              <a:rPr lang="en-GB" sz="1800" dirty="0"/>
              <a:t>How might this be different to an essay?</a:t>
            </a:r>
            <a:endParaRPr lang="en-GB" dirty="0"/>
          </a:p>
        </p:txBody>
      </p:sp>
    </p:spTree>
    <p:extLst>
      <p:ext uri="{BB962C8B-B14F-4D97-AF65-F5344CB8AC3E}">
        <p14:creationId xmlns:p14="http://schemas.microsoft.com/office/powerpoint/2010/main" val="1045531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3C24359-7E9F-49A6-B702-2278BEE53C2D}"/>
              </a:ext>
            </a:extLst>
          </p:cNvPr>
          <p:cNvGraphicFramePr>
            <a:graphicFrameLocks noGrp="1"/>
          </p:cNvGraphicFramePr>
          <p:nvPr>
            <p:ph sz="quarter" idx="10"/>
          </p:nvPr>
        </p:nvGraphicFramePr>
        <p:xfrm>
          <a:off x="508756" y="1485004"/>
          <a:ext cx="11202988" cy="5048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19A87B7E-FB2D-40E3-8F5C-7ADCBF2C1971}"/>
              </a:ext>
            </a:extLst>
          </p:cNvPr>
          <p:cNvSpPr>
            <a:spLocks noGrp="1"/>
          </p:cNvSpPr>
          <p:nvPr>
            <p:ph type="title"/>
          </p:nvPr>
        </p:nvSpPr>
        <p:spPr/>
        <p:txBody>
          <a:bodyPr/>
          <a:lstStyle/>
          <a:p>
            <a:r>
              <a:rPr lang="en-GB" sz="2800" dirty="0"/>
              <a:t>Writing about ideas you have read in your own words (IEEE)</a:t>
            </a:r>
          </a:p>
        </p:txBody>
      </p:sp>
    </p:spTree>
    <p:extLst>
      <p:ext uri="{BB962C8B-B14F-4D97-AF65-F5344CB8AC3E}">
        <p14:creationId xmlns:p14="http://schemas.microsoft.com/office/powerpoint/2010/main" val="13709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F07501-A929-4452-90F7-843CD6B62A05}"/>
              </a:ext>
            </a:extLst>
          </p:cNvPr>
          <p:cNvSpPr>
            <a:spLocks noGrp="1"/>
          </p:cNvSpPr>
          <p:nvPr>
            <p:ph type="title"/>
          </p:nvPr>
        </p:nvSpPr>
        <p:spPr/>
        <p:txBody>
          <a:bodyPr/>
          <a:lstStyle/>
          <a:p>
            <a:r>
              <a:rPr lang="en-GB" sz="3200" dirty="0"/>
              <a:t>More rules for Harvard style citations…</a:t>
            </a:r>
          </a:p>
        </p:txBody>
      </p:sp>
      <p:sp>
        <p:nvSpPr>
          <p:cNvPr id="4" name="Content Placeholder 2">
            <a:extLst>
              <a:ext uri="{FF2B5EF4-FFF2-40B4-BE49-F238E27FC236}">
                <a16:creationId xmlns:a16="http://schemas.microsoft.com/office/drawing/2014/main" id="{0965735A-DE68-4FB9-A5ED-445E889CE799}"/>
              </a:ext>
            </a:extLst>
          </p:cNvPr>
          <p:cNvSpPr txBox="1">
            <a:spLocks/>
          </p:cNvSpPr>
          <p:nvPr/>
        </p:nvSpPr>
        <p:spPr>
          <a:xfrm>
            <a:off x="508756" y="1333501"/>
            <a:ext cx="5777547" cy="377571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GB" altLang="en-US" sz="2000" b="1" dirty="0">
                <a:solidFill>
                  <a:srgbClr val="7030A0"/>
                </a:solidFill>
                <a:latin typeface="Arial" panose="020B0604020202020204" pitchFamily="34" charset="0"/>
                <a:cs typeface="Arial" panose="020B0604020202020204" pitchFamily="34" charset="0"/>
              </a:rPr>
              <a:t>Two or three authors</a:t>
            </a:r>
          </a:p>
          <a:p>
            <a:pPr marL="0" indent="0">
              <a:buFontTx/>
              <a:buNone/>
            </a:pPr>
            <a:r>
              <a:rPr lang="en-GB" altLang="en-US" sz="1700" b="1" dirty="0">
                <a:latin typeface="Arial" panose="020B0604020202020204" pitchFamily="34" charset="0"/>
                <a:cs typeface="Arial" panose="020B0604020202020204" pitchFamily="34" charset="0"/>
              </a:rPr>
              <a:t>Write - and - before last surname listed</a:t>
            </a:r>
          </a:p>
          <a:p>
            <a:pPr marL="0" indent="0">
              <a:buFontTx/>
              <a:buNone/>
            </a:pPr>
            <a:r>
              <a:rPr lang="en-GB" altLang="en-US" sz="1600" dirty="0">
                <a:latin typeface="Arial" panose="020B0604020202020204" pitchFamily="34" charset="0"/>
                <a:cs typeface="Arial" panose="020B0604020202020204" pitchFamily="34" charset="0"/>
              </a:rPr>
              <a:t>Castle, Green and Anders (2014) found…</a:t>
            </a:r>
          </a:p>
          <a:p>
            <a:pPr marL="0" indent="0">
              <a:buFontTx/>
              <a:buNone/>
            </a:pPr>
            <a:r>
              <a:rPr lang="en-GB" altLang="en-US" sz="1600" dirty="0">
                <a:latin typeface="Arial" panose="020B0604020202020204" pitchFamily="34" charset="0"/>
                <a:cs typeface="Arial" panose="020B0604020202020204" pitchFamily="34" charset="0"/>
              </a:rPr>
              <a:t>It was found that… (Castle, Green and Anders, 2014)</a:t>
            </a:r>
          </a:p>
          <a:p>
            <a:pPr marL="0" indent="0">
              <a:buFontTx/>
              <a:buNone/>
            </a:pPr>
            <a:endParaRPr lang="en-GB" altLang="en-US" sz="2000" b="1" dirty="0">
              <a:solidFill>
                <a:srgbClr val="7030A0"/>
              </a:solidFill>
              <a:latin typeface="Arial" panose="020B0604020202020204" pitchFamily="34" charset="0"/>
              <a:cs typeface="Arial" panose="020B0604020202020204" pitchFamily="34" charset="0"/>
            </a:endParaRPr>
          </a:p>
          <a:p>
            <a:pPr marL="0" indent="0">
              <a:buFontTx/>
              <a:buNone/>
            </a:pPr>
            <a:r>
              <a:rPr lang="en-GB" altLang="en-US" sz="2000" b="1" dirty="0">
                <a:solidFill>
                  <a:srgbClr val="7030A0"/>
                </a:solidFill>
                <a:latin typeface="Arial" panose="020B0604020202020204" pitchFamily="34" charset="0"/>
                <a:cs typeface="Arial" panose="020B0604020202020204" pitchFamily="34" charset="0"/>
              </a:rPr>
              <a:t>More than three authors? </a:t>
            </a:r>
          </a:p>
          <a:p>
            <a:pPr marL="0" indent="0">
              <a:buFontTx/>
              <a:buNone/>
            </a:pPr>
            <a:r>
              <a:rPr lang="en-GB" altLang="en-US" sz="1700" b="1" dirty="0">
                <a:latin typeface="Arial" panose="020B0604020202020204" pitchFamily="34" charset="0"/>
                <a:cs typeface="Arial" panose="020B0604020202020204" pitchFamily="34" charset="0"/>
              </a:rPr>
              <a:t>Use ‘et al.’ after first surname</a:t>
            </a:r>
          </a:p>
          <a:p>
            <a:pPr marL="0" indent="0">
              <a:buFontTx/>
              <a:buNone/>
            </a:pPr>
            <a:r>
              <a:rPr lang="en-GB" altLang="en-US" sz="1600" dirty="0">
                <a:latin typeface="Arial" panose="020B0604020202020204" pitchFamily="34" charset="0"/>
                <a:cs typeface="Arial" panose="020B0604020202020204" pitchFamily="34" charset="0"/>
              </a:rPr>
              <a:t>Smith et al. (2010) highlight that…</a:t>
            </a:r>
          </a:p>
          <a:p>
            <a:pPr marL="0" indent="0">
              <a:buFontTx/>
              <a:buNone/>
            </a:pPr>
            <a:r>
              <a:rPr lang="en-GB" altLang="en-US" sz="1600" dirty="0">
                <a:latin typeface="Arial" panose="020B0604020202020204" pitchFamily="34" charset="0"/>
                <a:cs typeface="Arial" panose="020B0604020202020204" pitchFamily="34" charset="0"/>
              </a:rPr>
              <a:t>It has been highlighted that… (Smith et al., 2010</a:t>
            </a:r>
            <a:r>
              <a:rPr lang="en-GB" altLang="en-US" sz="1800" dirty="0">
                <a:latin typeface="Arial" panose="020B0604020202020204" pitchFamily="34" charset="0"/>
                <a:cs typeface="Arial" panose="020B0604020202020204" pitchFamily="34" charset="0"/>
              </a:rPr>
              <a:t>).</a:t>
            </a:r>
          </a:p>
          <a:p>
            <a:pPr marL="0" indent="0">
              <a:buNone/>
            </a:pPr>
            <a:r>
              <a:rPr lang="en-GB" altLang="en-US" sz="1600" dirty="0">
                <a:latin typeface="Arial" panose="020B0604020202020204" pitchFamily="34" charset="0"/>
                <a:cs typeface="Arial" panose="020B0604020202020204" pitchFamily="34" charset="0"/>
              </a:rPr>
              <a:t>In reference list  = list all Authors</a:t>
            </a:r>
          </a:p>
          <a:p>
            <a:pPr marL="0" indent="0">
              <a:buFontTx/>
              <a:buNone/>
            </a:pPr>
            <a:endParaRPr lang="en-GB" altLang="en-US" sz="1800" dirty="0">
              <a:latin typeface="Arial" panose="020B0604020202020204" pitchFamily="34" charset="0"/>
              <a:cs typeface="Arial" panose="020B0604020202020204" pitchFamily="34" charset="0"/>
            </a:endParaRPr>
          </a:p>
          <a:p>
            <a:pPr marL="0" indent="0">
              <a:buFontTx/>
              <a:buNone/>
            </a:pPr>
            <a:r>
              <a:rPr lang="en-GB" altLang="en-US" sz="2000" b="1" dirty="0">
                <a:solidFill>
                  <a:srgbClr val="7030A0"/>
                </a:solidFill>
                <a:latin typeface="Arial" panose="020B0604020202020204" pitchFamily="34" charset="0"/>
                <a:cs typeface="Arial" panose="020B0604020202020204" pitchFamily="34" charset="0"/>
              </a:rPr>
              <a:t>No year information?</a:t>
            </a:r>
          </a:p>
          <a:p>
            <a:pPr marL="0" indent="0">
              <a:buFontTx/>
              <a:buNone/>
            </a:pPr>
            <a:r>
              <a:rPr lang="en-GB" altLang="en-US" sz="1700" b="1" dirty="0">
                <a:latin typeface="Arial" panose="020B0604020202020204" pitchFamily="34" charset="0"/>
                <a:cs typeface="Arial" panose="020B0604020202020204" pitchFamily="34" charset="0"/>
              </a:rPr>
              <a:t>Use (no date)</a:t>
            </a:r>
          </a:p>
          <a:p>
            <a:pPr marL="0" indent="0">
              <a:buFontTx/>
              <a:buNone/>
            </a:pPr>
            <a:r>
              <a:rPr lang="en-GB" altLang="en-US" sz="1600" dirty="0">
                <a:latin typeface="Arial" panose="020B0604020202020204" pitchFamily="34" charset="0"/>
                <a:cs typeface="Arial" panose="020B0604020202020204" pitchFamily="34" charset="0"/>
              </a:rPr>
              <a:t>Jones (no date) highlights that…</a:t>
            </a:r>
          </a:p>
          <a:p>
            <a:pPr marL="0" indent="0">
              <a:buFontTx/>
              <a:buNone/>
            </a:pPr>
            <a:r>
              <a:rPr lang="en-GB" altLang="en-US" sz="1600" dirty="0">
                <a:latin typeface="Arial" panose="020B0604020202020204" pitchFamily="34" charset="0"/>
                <a:cs typeface="Arial" panose="020B0604020202020204" pitchFamily="34" charset="0"/>
              </a:rPr>
              <a:t>It has been highlighted that…(Jones, no date).</a:t>
            </a:r>
          </a:p>
          <a:p>
            <a:pPr marL="0" indent="0">
              <a:buFontTx/>
              <a:buNone/>
            </a:pPr>
            <a:endParaRPr lang="en-GB" altLang="en-US" sz="1600"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1A3F3EF7-523E-4D3C-9AD5-E2E0AC594296}"/>
              </a:ext>
            </a:extLst>
          </p:cNvPr>
          <p:cNvCxnSpPr>
            <a:cxnSpLocks/>
          </p:cNvCxnSpPr>
          <p:nvPr/>
        </p:nvCxnSpPr>
        <p:spPr>
          <a:xfrm>
            <a:off x="5610028" y="1004013"/>
            <a:ext cx="0" cy="5469026"/>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 name="Group 1">
            <a:extLst>
              <a:ext uri="{FF2B5EF4-FFF2-40B4-BE49-F238E27FC236}">
                <a16:creationId xmlns:a16="http://schemas.microsoft.com/office/drawing/2014/main" id="{0FBFB2BF-66DD-4890-8013-CBA06EAC9726}"/>
              </a:ext>
            </a:extLst>
          </p:cNvPr>
          <p:cNvGrpSpPr/>
          <p:nvPr/>
        </p:nvGrpSpPr>
        <p:grpSpPr>
          <a:xfrm>
            <a:off x="5943604" y="1204780"/>
            <a:ext cx="5739640" cy="5138297"/>
            <a:chOff x="6555938" y="972414"/>
            <a:chExt cx="5127306" cy="5138297"/>
          </a:xfrm>
        </p:grpSpPr>
        <p:sp>
          <p:nvSpPr>
            <p:cNvPr id="9" name="TextBox 8">
              <a:extLst>
                <a:ext uri="{FF2B5EF4-FFF2-40B4-BE49-F238E27FC236}">
                  <a16:creationId xmlns:a16="http://schemas.microsoft.com/office/drawing/2014/main" id="{72FF4B9C-29C7-4E33-8A16-EBE2A84E48FC}"/>
                </a:ext>
              </a:extLst>
            </p:cNvPr>
            <p:cNvSpPr txBox="1"/>
            <p:nvPr/>
          </p:nvSpPr>
          <p:spPr>
            <a:xfrm>
              <a:off x="6555938" y="972414"/>
              <a:ext cx="5127306" cy="1639423"/>
            </a:xfrm>
            <a:prstGeom prst="rect">
              <a:avLst/>
            </a:prstGeom>
            <a:noFill/>
          </p:spPr>
          <p:txBody>
            <a:bodyPr wrap="square" rtlCol="0">
              <a:spAutoFit/>
            </a:bodyPr>
            <a:lstStyle/>
            <a:p>
              <a:pPr>
                <a:lnSpc>
                  <a:spcPct val="150000"/>
                </a:lnSpc>
              </a:pPr>
              <a:r>
                <a:rPr lang="en-GB" altLang="en-US" sz="2000" b="1" dirty="0">
                  <a:solidFill>
                    <a:srgbClr val="7030A0"/>
                  </a:solidFill>
                  <a:latin typeface="Arial" panose="020B0604020202020204" pitchFamily="34" charset="0"/>
                  <a:cs typeface="Arial" panose="020B0604020202020204" pitchFamily="34" charset="0"/>
                </a:rPr>
                <a:t>No person named as author?</a:t>
              </a:r>
            </a:p>
            <a:p>
              <a:pPr>
                <a:lnSpc>
                  <a:spcPct val="150000"/>
                </a:lnSpc>
              </a:pPr>
              <a:r>
                <a:rPr lang="en-GB" altLang="en-US" sz="1700" b="1" dirty="0">
                  <a:latin typeface="Arial" panose="020B0604020202020204" pitchFamily="34" charset="0"/>
                  <a:cs typeface="Arial" panose="020B0604020202020204" pitchFamily="34" charset="0"/>
                </a:rPr>
                <a:t>Refer to the Organisation</a:t>
              </a:r>
            </a:p>
            <a:p>
              <a:pPr>
                <a:lnSpc>
                  <a:spcPct val="150000"/>
                </a:lnSpc>
              </a:pPr>
              <a:r>
                <a:rPr lang="en-GB" altLang="en-US" sz="1600" dirty="0">
                  <a:latin typeface="Arial" panose="020B0604020202020204" pitchFamily="34" charset="0"/>
                  <a:cs typeface="Arial" panose="020B0604020202020204" pitchFamily="34" charset="0"/>
                </a:rPr>
                <a:t>BBC (2019) highlight that…</a:t>
              </a:r>
            </a:p>
            <a:p>
              <a:pPr>
                <a:lnSpc>
                  <a:spcPct val="150000"/>
                </a:lnSpc>
              </a:pPr>
              <a:r>
                <a:rPr lang="en-GB" altLang="en-US" sz="1600" dirty="0">
                  <a:latin typeface="Arial" panose="020B0604020202020204" pitchFamily="34" charset="0"/>
                  <a:cs typeface="Arial" panose="020B0604020202020204" pitchFamily="34" charset="0"/>
                </a:rPr>
                <a:t>It has been highlighted that…(BBC, 2019).</a:t>
              </a:r>
            </a:p>
          </p:txBody>
        </p:sp>
        <p:sp>
          <p:nvSpPr>
            <p:cNvPr id="6" name="TextBox 5">
              <a:extLst>
                <a:ext uri="{FF2B5EF4-FFF2-40B4-BE49-F238E27FC236}">
                  <a16:creationId xmlns:a16="http://schemas.microsoft.com/office/drawing/2014/main" id="{A3A0007B-067D-4DEF-8B42-424B925C6679}"/>
                </a:ext>
              </a:extLst>
            </p:cNvPr>
            <p:cNvSpPr txBox="1"/>
            <p:nvPr/>
          </p:nvSpPr>
          <p:spPr>
            <a:xfrm>
              <a:off x="6555938" y="2740558"/>
              <a:ext cx="5127306" cy="3370153"/>
            </a:xfrm>
            <a:prstGeom prst="rect">
              <a:avLst/>
            </a:prstGeom>
            <a:noFill/>
          </p:spPr>
          <p:txBody>
            <a:bodyPr wrap="square" rtlCol="0">
              <a:spAutoFit/>
            </a:bodyPr>
            <a:lstStyle/>
            <a:p>
              <a:r>
                <a:rPr lang="en-GB" altLang="en-US" sz="2000" b="1" dirty="0">
                  <a:solidFill>
                    <a:srgbClr val="7030A0"/>
                  </a:solidFill>
                  <a:latin typeface="Arial" panose="020B0604020202020204" pitchFamily="34" charset="0"/>
                  <a:cs typeface="Arial" panose="020B0604020202020204" pitchFamily="34" charset="0"/>
                </a:rPr>
                <a:t>Several articles released by the same author in the same year?</a:t>
              </a:r>
            </a:p>
            <a:p>
              <a:pPr>
                <a:lnSpc>
                  <a:spcPct val="150000"/>
                </a:lnSpc>
              </a:pPr>
              <a:r>
                <a:rPr lang="en-GB" altLang="en-US" sz="1700" b="1" dirty="0">
                  <a:latin typeface="Arial" panose="020B0604020202020204" pitchFamily="34" charset="0"/>
                  <a:cs typeface="Arial" panose="020B0604020202020204" pitchFamily="34" charset="0"/>
                </a:rPr>
                <a:t>Label  a, b, c… after year to identify them in citations and reference list</a:t>
              </a:r>
            </a:p>
            <a:p>
              <a:pPr>
                <a:lnSpc>
                  <a:spcPct val="150000"/>
                </a:lnSpc>
              </a:pPr>
              <a:r>
                <a:rPr lang="en-GB" altLang="en-US" sz="1600" dirty="0">
                  <a:latin typeface="Arial" panose="020B0604020202020204" pitchFamily="34" charset="0"/>
                  <a:cs typeface="Arial" panose="020B0604020202020204" pitchFamily="34" charset="0"/>
                </a:rPr>
                <a:t>(Khan and Li, 2019a) </a:t>
              </a:r>
            </a:p>
            <a:p>
              <a:pPr>
                <a:lnSpc>
                  <a:spcPct val="150000"/>
                </a:lnSpc>
              </a:pPr>
              <a:r>
                <a:rPr lang="en-GB" altLang="en-US" sz="1600" dirty="0">
                  <a:latin typeface="Arial" panose="020B0604020202020204" pitchFamily="34" charset="0"/>
                  <a:cs typeface="Arial" panose="020B0604020202020204" pitchFamily="34" charset="0"/>
                </a:rPr>
                <a:t>(Khan and Li, 2019b)</a:t>
              </a:r>
            </a:p>
            <a:p>
              <a:endParaRPr lang="en-GB" dirty="0"/>
            </a:p>
            <a:p>
              <a:r>
                <a:rPr lang="en-GB" sz="1400" dirty="0"/>
                <a:t>Khan, T., and Li, R. (2019a) </a:t>
              </a:r>
              <a:r>
                <a:rPr lang="en-GB" sz="1400" i="1" dirty="0"/>
                <a:t>Business Handbook</a:t>
              </a:r>
              <a:r>
                <a:rPr lang="en-GB" sz="1400" dirty="0"/>
                <a:t>. London: Routledge.</a:t>
              </a:r>
            </a:p>
            <a:p>
              <a:endParaRPr lang="en-GB" sz="1400" dirty="0"/>
            </a:p>
            <a:p>
              <a:r>
                <a:rPr lang="en-GB" sz="1400" dirty="0"/>
                <a:t>Khan, T., and Li, R. (2019b) </a:t>
              </a:r>
              <a:r>
                <a:rPr lang="en-GB" sz="1400" i="1" dirty="0"/>
                <a:t>Business Insiders</a:t>
              </a:r>
              <a:r>
                <a:rPr lang="en-GB" sz="1400" dirty="0"/>
                <a:t>. Available at: businesshacks.com (Accessed: 01 January 2022).</a:t>
              </a:r>
            </a:p>
          </p:txBody>
        </p:sp>
      </p:grpSp>
    </p:spTree>
    <p:extLst>
      <p:ext uri="{BB962C8B-B14F-4D97-AF65-F5344CB8AC3E}">
        <p14:creationId xmlns:p14="http://schemas.microsoft.com/office/powerpoint/2010/main" val="3207539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729E45CC-23E2-4DE7-9E2C-AFA5AF7C8076}"/>
              </a:ext>
            </a:extLst>
          </p:cNvPr>
          <p:cNvSpPr>
            <a:spLocks noGrp="1"/>
          </p:cNvSpPr>
          <p:nvPr>
            <p:ph sz="quarter" idx="10"/>
          </p:nvPr>
        </p:nvSpPr>
        <p:spPr/>
        <p:txBody>
          <a:bodyPr/>
          <a:lstStyle/>
          <a:p>
            <a:endParaRPr lang="en-GB" dirty="0"/>
          </a:p>
        </p:txBody>
      </p:sp>
      <p:sp>
        <p:nvSpPr>
          <p:cNvPr id="3" name="Title 2">
            <a:extLst>
              <a:ext uri="{FF2B5EF4-FFF2-40B4-BE49-F238E27FC236}">
                <a16:creationId xmlns:a16="http://schemas.microsoft.com/office/drawing/2014/main" id="{60DA9818-191A-46A2-B713-8431AFF85437}"/>
              </a:ext>
            </a:extLst>
          </p:cNvPr>
          <p:cNvSpPr>
            <a:spLocks noGrp="1"/>
          </p:cNvSpPr>
          <p:nvPr>
            <p:ph type="title"/>
          </p:nvPr>
        </p:nvSpPr>
        <p:spPr/>
        <p:txBody>
          <a:bodyPr/>
          <a:lstStyle/>
          <a:p>
            <a:r>
              <a:rPr lang="en-GB" sz="2400" dirty="0"/>
              <a:t>You also need to provide in-text citations, for copied images, tables, &amp; diagrams</a:t>
            </a:r>
          </a:p>
        </p:txBody>
      </p:sp>
      <p:pic>
        <p:nvPicPr>
          <p:cNvPr id="4" name="Content Placeholder 3">
            <a:extLst>
              <a:ext uri="{FF2B5EF4-FFF2-40B4-BE49-F238E27FC236}">
                <a16:creationId xmlns:a16="http://schemas.microsoft.com/office/drawing/2014/main" id="{2D96E1C1-F3F6-4DB9-AD4C-27F4FE3296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156450" y="1253530"/>
            <a:ext cx="5215309" cy="3517341"/>
          </a:xfrm>
          <a:prstGeom prst="rect">
            <a:avLst/>
          </a:prstGeom>
          <a:ln>
            <a:solidFill>
              <a:schemeClr val="tx1"/>
            </a:solidFill>
            <a:prstDash val="solid"/>
          </a:ln>
        </p:spPr>
      </p:pic>
      <p:sp>
        <p:nvSpPr>
          <p:cNvPr id="5" name="TextBox 4">
            <a:extLst>
              <a:ext uri="{FF2B5EF4-FFF2-40B4-BE49-F238E27FC236}">
                <a16:creationId xmlns:a16="http://schemas.microsoft.com/office/drawing/2014/main" id="{C7026DB3-166C-4C2E-A749-B6F5AD640F86}"/>
              </a:ext>
            </a:extLst>
          </p:cNvPr>
          <p:cNvSpPr txBox="1">
            <a:spLocks noChangeArrowheads="1"/>
          </p:cNvSpPr>
          <p:nvPr/>
        </p:nvSpPr>
        <p:spPr bwMode="auto">
          <a:xfrm>
            <a:off x="3003298" y="4770871"/>
            <a:ext cx="60547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dirty="0"/>
              <a:t>Figure 1: Three possible qualitative structures of a system kernel function (Parnell et al., 2011, p.80). </a:t>
            </a:r>
          </a:p>
        </p:txBody>
      </p:sp>
      <p:grpSp>
        <p:nvGrpSpPr>
          <p:cNvPr id="6" name="Group 5">
            <a:extLst>
              <a:ext uri="{FF2B5EF4-FFF2-40B4-BE49-F238E27FC236}">
                <a16:creationId xmlns:a16="http://schemas.microsoft.com/office/drawing/2014/main" id="{7D71A1A1-EEAA-4199-8BC8-C26E5BBAF99E}"/>
              </a:ext>
            </a:extLst>
          </p:cNvPr>
          <p:cNvGrpSpPr>
            <a:grpSpLocks/>
          </p:cNvGrpSpPr>
          <p:nvPr/>
        </p:nvGrpSpPr>
        <p:grpSpPr bwMode="auto">
          <a:xfrm>
            <a:off x="7559040" y="4906712"/>
            <a:ext cx="4512650" cy="1200329"/>
            <a:chOff x="5059342" y="5969080"/>
            <a:chExt cx="4510138" cy="1198033"/>
          </a:xfrm>
        </p:grpSpPr>
        <p:cxnSp>
          <p:nvCxnSpPr>
            <p:cNvPr id="7" name="Straight Arrow Connector 6">
              <a:extLst>
                <a:ext uri="{FF2B5EF4-FFF2-40B4-BE49-F238E27FC236}">
                  <a16:creationId xmlns:a16="http://schemas.microsoft.com/office/drawing/2014/main" id="{6CA468BD-8FD1-4D46-B549-4C90C939A5FE}"/>
                </a:ext>
              </a:extLst>
            </p:cNvPr>
            <p:cNvCxnSpPr>
              <a:cxnSpLocks/>
            </p:cNvCxnSpPr>
            <p:nvPr/>
          </p:nvCxnSpPr>
          <p:spPr>
            <a:xfrm flipH="1" flipV="1">
              <a:off x="5059342" y="6227998"/>
              <a:ext cx="1624534" cy="162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1A67E40-A325-42A5-ADD8-6836CECB7981}"/>
                </a:ext>
              </a:extLst>
            </p:cNvPr>
            <p:cNvSpPr txBox="1"/>
            <p:nvPr/>
          </p:nvSpPr>
          <p:spPr>
            <a:xfrm>
              <a:off x="6675438" y="5969080"/>
              <a:ext cx="2894042" cy="119803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GB" dirty="0"/>
                <a:t>(Author, Year, page) for Harvard style</a:t>
              </a:r>
            </a:p>
            <a:p>
              <a:pPr>
                <a:defRPr/>
              </a:pPr>
              <a:r>
                <a:rPr lang="en-GB" dirty="0"/>
                <a:t>or [citation number, page] for IEEE style</a:t>
              </a:r>
            </a:p>
          </p:txBody>
        </p:sp>
      </p:grpSp>
      <p:grpSp>
        <p:nvGrpSpPr>
          <p:cNvPr id="9" name="Group 8">
            <a:extLst>
              <a:ext uri="{FF2B5EF4-FFF2-40B4-BE49-F238E27FC236}">
                <a16:creationId xmlns:a16="http://schemas.microsoft.com/office/drawing/2014/main" id="{FDCD9838-08EE-4257-8088-068DB7C3FEC0}"/>
              </a:ext>
            </a:extLst>
          </p:cNvPr>
          <p:cNvGrpSpPr>
            <a:grpSpLocks/>
          </p:cNvGrpSpPr>
          <p:nvPr/>
        </p:nvGrpSpPr>
        <p:grpSpPr bwMode="auto">
          <a:xfrm>
            <a:off x="944617" y="4906712"/>
            <a:ext cx="2062904" cy="1253848"/>
            <a:chOff x="-305764" y="4118666"/>
            <a:chExt cx="2061517" cy="1254550"/>
          </a:xfrm>
        </p:grpSpPr>
        <p:cxnSp>
          <p:nvCxnSpPr>
            <p:cNvPr id="10" name="Straight Arrow Connector 9">
              <a:extLst>
                <a:ext uri="{FF2B5EF4-FFF2-40B4-BE49-F238E27FC236}">
                  <a16:creationId xmlns:a16="http://schemas.microsoft.com/office/drawing/2014/main" id="{839A5B82-5AB8-4871-BE08-CD9C4A0B9F8D}"/>
                </a:ext>
              </a:extLst>
            </p:cNvPr>
            <p:cNvCxnSpPr/>
            <p:nvPr/>
          </p:nvCxnSpPr>
          <p:spPr>
            <a:xfrm flipV="1">
              <a:off x="1395632" y="4118666"/>
              <a:ext cx="360121" cy="37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ECEFE36-0284-4A75-A292-354C9A6BDB43}"/>
                </a:ext>
              </a:extLst>
            </p:cNvPr>
            <p:cNvSpPr/>
            <p:nvPr/>
          </p:nvSpPr>
          <p:spPr>
            <a:xfrm>
              <a:off x="-305764" y="4389487"/>
              <a:ext cx="1939416" cy="983729"/>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GB" dirty="0">
                  <a:solidFill>
                    <a:schemeClr val="tx1">
                      <a:lumMod val="50000"/>
                    </a:schemeClr>
                  </a:solidFill>
                </a:rPr>
                <a:t>Provide a figure number and a description</a:t>
              </a:r>
            </a:p>
          </p:txBody>
        </p:sp>
      </p:grpSp>
    </p:spTree>
    <p:extLst>
      <p:ext uri="{BB962C8B-B14F-4D97-AF65-F5344CB8AC3E}">
        <p14:creationId xmlns:p14="http://schemas.microsoft.com/office/powerpoint/2010/main" val="1098959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F78270-476C-4343-B192-F4AB3A8013AE}"/>
              </a:ext>
            </a:extLst>
          </p:cNvPr>
          <p:cNvSpPr>
            <a:spLocks noGrp="1"/>
          </p:cNvSpPr>
          <p:nvPr>
            <p:ph type="title"/>
          </p:nvPr>
        </p:nvSpPr>
        <p:spPr/>
        <p:txBody>
          <a:bodyPr/>
          <a:lstStyle/>
          <a:p>
            <a:r>
              <a:rPr lang="en-GB" sz="2800" dirty="0"/>
              <a:t>Harvard - Reference List (A-Z Author order at end of assignment)</a:t>
            </a:r>
            <a:br>
              <a:rPr lang="en-GB" dirty="0"/>
            </a:br>
            <a:endParaRPr lang="en-GB" dirty="0"/>
          </a:p>
        </p:txBody>
      </p:sp>
      <p:sp>
        <p:nvSpPr>
          <p:cNvPr id="2" name="Content Placeholder 1">
            <a:extLst>
              <a:ext uri="{FF2B5EF4-FFF2-40B4-BE49-F238E27FC236}">
                <a16:creationId xmlns:a16="http://schemas.microsoft.com/office/drawing/2014/main" id="{444FF02A-016F-42D6-8E30-C5BD32457F42}"/>
              </a:ext>
            </a:extLst>
          </p:cNvPr>
          <p:cNvSpPr>
            <a:spLocks noGrp="1"/>
          </p:cNvSpPr>
          <p:nvPr>
            <p:ph sz="quarter" idx="10"/>
          </p:nvPr>
        </p:nvSpPr>
        <p:spPr/>
        <p:txBody>
          <a:bodyPr/>
          <a:lstStyle/>
          <a:p>
            <a:pPr marL="0" indent="0">
              <a:buNone/>
            </a:pPr>
            <a:r>
              <a:rPr lang="en-GB" sz="2000" b="1" u="sng" dirty="0"/>
              <a:t>Reference List</a:t>
            </a:r>
            <a:endParaRPr lang="en-GB" sz="2000" b="1" dirty="0"/>
          </a:p>
          <a:p>
            <a:pPr marL="0" indent="0">
              <a:buNone/>
            </a:pPr>
            <a:r>
              <a:rPr lang="en-GB" sz="2000" dirty="0"/>
              <a:t>British Gas (2012) </a:t>
            </a:r>
            <a:r>
              <a:rPr lang="en-GB" sz="2000" i="1" dirty="0"/>
              <a:t>A green light to save you more</a:t>
            </a:r>
            <a:r>
              <a:rPr lang="en-GB" sz="2000" dirty="0"/>
              <a:t>. Eastbourne: British Gas</a:t>
            </a:r>
          </a:p>
          <a:p>
            <a:pPr marL="0" indent="0">
              <a:buNone/>
            </a:pPr>
            <a:r>
              <a:rPr lang="en-GB" sz="2000" dirty="0"/>
              <a:t>Strathearn, G. (2013) </a:t>
            </a:r>
            <a:r>
              <a:rPr lang="en-GB" sz="2000" i="1" dirty="0"/>
              <a:t>Energy and environmental issues for the 21st century</a:t>
            </a:r>
            <a:r>
              <a:rPr lang="en-GB" sz="2000" dirty="0"/>
              <a:t>. Basingstoke: Palgrave Macmillan.</a:t>
            </a:r>
          </a:p>
          <a:p>
            <a:pPr marL="0" indent="0">
              <a:buNone/>
            </a:pPr>
            <a:r>
              <a:rPr lang="en-GB" sz="2000" dirty="0"/>
              <a:t>Young, L. (2012) </a:t>
            </a:r>
            <a:r>
              <a:rPr lang="en-GB" sz="2000" i="1" dirty="0"/>
              <a:t>Sustaining our energy: challenges and conflicts</a:t>
            </a:r>
            <a:r>
              <a:rPr lang="en-GB" sz="2000" dirty="0"/>
              <a:t>. Available at: http://books.google.com (Accessed: 12 November 2021).</a:t>
            </a:r>
          </a:p>
          <a:p>
            <a:pPr marL="0" indent="0">
              <a:buNone/>
            </a:pPr>
            <a:endParaRPr lang="en-GB" u="sng" dirty="0"/>
          </a:p>
        </p:txBody>
      </p:sp>
    </p:spTree>
    <p:extLst>
      <p:ext uri="{BB962C8B-B14F-4D97-AF65-F5344CB8AC3E}">
        <p14:creationId xmlns:p14="http://schemas.microsoft.com/office/powerpoint/2010/main" val="4186748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GB" altLang="en-US" sz="3200" dirty="0"/>
              <a:t>Key referencing resource:  Cite Them Right online</a:t>
            </a:r>
          </a:p>
        </p:txBody>
      </p:sp>
      <p:sp>
        <p:nvSpPr>
          <p:cNvPr id="2" name="TextBox 1">
            <a:extLst>
              <a:ext uri="{FF2B5EF4-FFF2-40B4-BE49-F238E27FC236}">
                <a16:creationId xmlns:a16="http://schemas.microsoft.com/office/drawing/2014/main" id="{6EF18C95-3EAA-4129-9B58-0E6B7AA83BD8}"/>
              </a:ext>
            </a:extLst>
          </p:cNvPr>
          <p:cNvSpPr txBox="1"/>
          <p:nvPr/>
        </p:nvSpPr>
        <p:spPr>
          <a:xfrm>
            <a:off x="785080" y="1306619"/>
            <a:ext cx="1117562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Arial"/>
                <a:cs typeface="Arial"/>
              </a:rPr>
              <a:t>You do not need to learn how to create the different references in </a:t>
            </a:r>
            <a:r>
              <a:rPr lang="en-GB" sz="2400" b="1" dirty="0">
                <a:latin typeface="Arial"/>
                <a:cs typeface="Arial"/>
              </a:rPr>
              <a:t>the reference list. </a:t>
            </a:r>
            <a:r>
              <a:rPr lang="en-US" sz="2400" b="1" dirty="0">
                <a:latin typeface="Arial"/>
                <a:cs typeface="Arial"/>
              </a:rPr>
              <a:t>Help is at hand: </a:t>
            </a:r>
            <a:r>
              <a:rPr lang="en-US" sz="2400" dirty="0">
                <a:latin typeface="Arial"/>
                <a:cs typeface="Arial"/>
                <a:hlinkClick r:id="rId3"/>
              </a:rPr>
              <a:t>http://www.citethemrightonline.com/</a:t>
            </a:r>
            <a:endParaRPr lang="en-GB" sz="2400" dirty="0">
              <a:latin typeface="Arial"/>
              <a:cs typeface="Arial"/>
            </a:endParaRPr>
          </a:p>
        </p:txBody>
      </p:sp>
      <p:sp>
        <p:nvSpPr>
          <p:cNvPr id="9" name="TextBox 8">
            <a:extLst>
              <a:ext uri="{FF2B5EF4-FFF2-40B4-BE49-F238E27FC236}">
                <a16:creationId xmlns:a16="http://schemas.microsoft.com/office/drawing/2014/main" id="{E615E69C-7D98-4F32-8E29-A2FB90672FC7}"/>
              </a:ext>
            </a:extLst>
          </p:cNvPr>
          <p:cNvSpPr txBox="1"/>
          <p:nvPr/>
        </p:nvSpPr>
        <p:spPr>
          <a:xfrm>
            <a:off x="9773920" y="4429310"/>
            <a:ext cx="1849876" cy="120032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2400" dirty="0"/>
              <a:t>Log-in using your  Aston account</a:t>
            </a:r>
          </a:p>
        </p:txBody>
      </p:sp>
      <p:pic>
        <p:nvPicPr>
          <p:cNvPr id="5" name="Picture 4">
            <a:extLst>
              <a:ext uri="{FF2B5EF4-FFF2-40B4-BE49-F238E27FC236}">
                <a16:creationId xmlns:a16="http://schemas.microsoft.com/office/drawing/2014/main" id="{0D9C3C1B-F400-446D-A796-80A0453F2F93}"/>
              </a:ext>
            </a:extLst>
          </p:cNvPr>
          <p:cNvPicPr>
            <a:picLocks noChangeAspect="1"/>
          </p:cNvPicPr>
          <p:nvPr/>
        </p:nvPicPr>
        <p:blipFill>
          <a:blip r:embed="rId4"/>
          <a:stretch>
            <a:fillRect/>
          </a:stretch>
        </p:blipFill>
        <p:spPr>
          <a:xfrm>
            <a:off x="687473" y="2461069"/>
            <a:ext cx="8794457" cy="412176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173535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B1B40-9629-4133-B949-9D31A19CC77D}"/>
              </a:ext>
            </a:extLst>
          </p:cNvPr>
          <p:cNvSpPr>
            <a:spLocks noGrp="1"/>
          </p:cNvSpPr>
          <p:nvPr>
            <p:ph type="title"/>
          </p:nvPr>
        </p:nvSpPr>
        <p:spPr>
          <a:xfrm>
            <a:off x="546378" y="1338654"/>
            <a:ext cx="10972800" cy="813405"/>
          </a:xfrm>
        </p:spPr>
        <p:txBody>
          <a:bodyPr/>
          <a:lstStyle/>
          <a:p>
            <a:endParaRPr lang="en-GB"/>
          </a:p>
        </p:txBody>
      </p:sp>
      <p:sp>
        <p:nvSpPr>
          <p:cNvPr id="5" name="Content Placeholder 4">
            <a:extLst>
              <a:ext uri="{FF2B5EF4-FFF2-40B4-BE49-F238E27FC236}">
                <a16:creationId xmlns:a16="http://schemas.microsoft.com/office/drawing/2014/main" id="{6959E5C4-0F7E-48EF-94D6-FE342F13DD10}"/>
              </a:ext>
            </a:extLst>
          </p:cNvPr>
          <p:cNvSpPr>
            <a:spLocks noGrp="1"/>
          </p:cNvSpPr>
          <p:nvPr>
            <p:ph sz="quarter" idx="10"/>
          </p:nvPr>
        </p:nvSpPr>
        <p:spPr/>
        <p:txBody>
          <a:bodyPr/>
          <a:lstStyle/>
          <a:p>
            <a:endParaRPr lang="en-GB"/>
          </a:p>
        </p:txBody>
      </p:sp>
      <p:pic>
        <p:nvPicPr>
          <p:cNvPr id="7" name="Picture 6">
            <a:extLst>
              <a:ext uri="{FF2B5EF4-FFF2-40B4-BE49-F238E27FC236}">
                <a16:creationId xmlns:a16="http://schemas.microsoft.com/office/drawing/2014/main" id="{D3116AC1-D150-4C46-9302-1CC4F0CC73F0}"/>
              </a:ext>
            </a:extLst>
          </p:cNvPr>
          <p:cNvPicPr>
            <a:picLocks noChangeAspect="1"/>
          </p:cNvPicPr>
          <p:nvPr/>
        </p:nvPicPr>
        <p:blipFill>
          <a:blip r:embed="rId2"/>
          <a:stretch>
            <a:fillRect/>
          </a:stretch>
        </p:blipFill>
        <p:spPr>
          <a:xfrm>
            <a:off x="747021" y="1680348"/>
            <a:ext cx="10846357" cy="5029458"/>
          </a:xfrm>
          <a:prstGeom prst="rect">
            <a:avLst/>
          </a:prstGeom>
        </p:spPr>
      </p:pic>
      <p:sp>
        <p:nvSpPr>
          <p:cNvPr id="8" name="Arrow: Up 7">
            <a:extLst>
              <a:ext uri="{FF2B5EF4-FFF2-40B4-BE49-F238E27FC236}">
                <a16:creationId xmlns:a16="http://schemas.microsoft.com/office/drawing/2014/main" id="{05C71840-C1EA-49B5-8036-64A1AE379C9D}"/>
              </a:ext>
            </a:extLst>
          </p:cNvPr>
          <p:cNvSpPr/>
          <p:nvPr/>
        </p:nvSpPr>
        <p:spPr>
          <a:xfrm rot="4659141">
            <a:off x="389827" y="5246961"/>
            <a:ext cx="491152" cy="84157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9" name="Arrow: Up 8">
            <a:extLst>
              <a:ext uri="{FF2B5EF4-FFF2-40B4-BE49-F238E27FC236}">
                <a16:creationId xmlns:a16="http://schemas.microsoft.com/office/drawing/2014/main" id="{B6481A75-B81D-4182-83AB-6C4B655B4402}"/>
              </a:ext>
            </a:extLst>
          </p:cNvPr>
          <p:cNvSpPr/>
          <p:nvPr/>
        </p:nvSpPr>
        <p:spPr>
          <a:xfrm rot="20053144">
            <a:off x="5283194" y="2118280"/>
            <a:ext cx="491152" cy="84157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15558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8DB21C-A2C7-4F83-BDBB-DBB50D9472F8}"/>
              </a:ext>
            </a:extLst>
          </p:cNvPr>
          <p:cNvSpPr>
            <a:spLocks noGrp="1"/>
          </p:cNvSpPr>
          <p:nvPr>
            <p:ph type="title"/>
          </p:nvPr>
        </p:nvSpPr>
        <p:spPr/>
        <p:txBody>
          <a:bodyPr/>
          <a:lstStyle/>
          <a:p>
            <a:r>
              <a:rPr lang="en-GB" sz="2800" dirty="0"/>
              <a:t>‘Cite them right’ then tells you the correct format for your reference</a:t>
            </a:r>
          </a:p>
        </p:txBody>
      </p:sp>
      <p:sp>
        <p:nvSpPr>
          <p:cNvPr id="6" name="TextBox 5"/>
          <p:cNvSpPr txBox="1"/>
          <p:nvPr/>
        </p:nvSpPr>
        <p:spPr>
          <a:xfrm>
            <a:off x="9436886" y="2553926"/>
            <a:ext cx="2644237" cy="523220"/>
          </a:xfrm>
          <a:prstGeom prst="rect">
            <a:avLst/>
          </a:prstGeom>
          <a:noFill/>
        </p:spPr>
        <p:txBody>
          <a:bodyPr wrap="square" rtlCol="0">
            <a:spAutoFit/>
          </a:bodyPr>
          <a:lstStyle/>
          <a:p>
            <a:r>
              <a:rPr lang="en-GB" sz="2800" b="1" dirty="0"/>
              <a:t>Follow the rule</a:t>
            </a:r>
          </a:p>
        </p:txBody>
      </p:sp>
      <p:pic>
        <p:nvPicPr>
          <p:cNvPr id="7" name="Content Placeholder 6">
            <a:extLst>
              <a:ext uri="{FF2B5EF4-FFF2-40B4-BE49-F238E27FC236}">
                <a16:creationId xmlns:a16="http://schemas.microsoft.com/office/drawing/2014/main" id="{020B4B3D-FB78-4CFA-98B5-658BEB4B255A}"/>
              </a:ext>
            </a:extLst>
          </p:cNvPr>
          <p:cNvPicPr>
            <a:picLocks noGrp="1" noChangeAspect="1"/>
          </p:cNvPicPr>
          <p:nvPr>
            <p:ph sz="quarter" idx="10"/>
          </p:nvPr>
        </p:nvPicPr>
        <p:blipFill>
          <a:blip r:embed="rId2"/>
          <a:stretch>
            <a:fillRect/>
          </a:stretch>
        </p:blipFill>
        <p:spPr>
          <a:xfrm>
            <a:off x="325487" y="1760847"/>
            <a:ext cx="8476468" cy="4580318"/>
          </a:xfrm>
        </p:spPr>
      </p:pic>
      <p:sp>
        <p:nvSpPr>
          <p:cNvPr id="10" name="Arrow: Up 9">
            <a:extLst>
              <a:ext uri="{FF2B5EF4-FFF2-40B4-BE49-F238E27FC236}">
                <a16:creationId xmlns:a16="http://schemas.microsoft.com/office/drawing/2014/main" id="{74B43044-2BFF-4D7F-B809-D367624F4486}"/>
              </a:ext>
            </a:extLst>
          </p:cNvPr>
          <p:cNvSpPr/>
          <p:nvPr/>
        </p:nvSpPr>
        <p:spPr>
          <a:xfrm rot="16200000">
            <a:off x="8556379" y="2360176"/>
            <a:ext cx="491152" cy="84157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85474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528A5-4B96-4374-803C-0CBBE393EAF4}"/>
              </a:ext>
            </a:extLst>
          </p:cNvPr>
          <p:cNvSpPr>
            <a:spLocks noGrp="1"/>
          </p:cNvSpPr>
          <p:nvPr>
            <p:ph type="title"/>
          </p:nvPr>
        </p:nvSpPr>
        <p:spPr/>
        <p:txBody>
          <a:bodyPr/>
          <a:lstStyle/>
          <a:p>
            <a:r>
              <a:rPr lang="en-GB" sz="2800" dirty="0"/>
              <a:t>Create the reference using Harvard ‘rule’ for Journal Articles:</a:t>
            </a:r>
          </a:p>
        </p:txBody>
      </p:sp>
      <p:sp>
        <p:nvSpPr>
          <p:cNvPr id="2" name="Content Placeholder 1">
            <a:extLst>
              <a:ext uri="{FF2B5EF4-FFF2-40B4-BE49-F238E27FC236}">
                <a16:creationId xmlns:a16="http://schemas.microsoft.com/office/drawing/2014/main" id="{E6E5EA23-B05E-4E58-8B24-204D4E0C9DF6}"/>
              </a:ext>
            </a:extLst>
          </p:cNvPr>
          <p:cNvSpPr>
            <a:spLocks noGrp="1"/>
          </p:cNvSpPr>
          <p:nvPr>
            <p:ph sz="quarter" idx="10"/>
          </p:nvPr>
        </p:nvSpPr>
        <p:spPr/>
        <p:txBody>
          <a:bodyPr/>
          <a:lstStyle/>
          <a:p>
            <a:endParaRPr lang="en-GB" dirty="0"/>
          </a:p>
        </p:txBody>
      </p:sp>
      <p:sp>
        <p:nvSpPr>
          <p:cNvPr id="4" name="Rectangle 3">
            <a:extLst>
              <a:ext uri="{FF2B5EF4-FFF2-40B4-BE49-F238E27FC236}">
                <a16:creationId xmlns:a16="http://schemas.microsoft.com/office/drawing/2014/main" id="{F85854C6-705F-4AFD-B9EF-997BCE3D8588}"/>
              </a:ext>
            </a:extLst>
          </p:cNvPr>
          <p:cNvSpPr/>
          <p:nvPr/>
        </p:nvSpPr>
        <p:spPr>
          <a:xfrm>
            <a:off x="265380" y="1366282"/>
            <a:ext cx="5385555" cy="5430586"/>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77CE00C-1C22-44F6-98AB-40163527971D}"/>
              </a:ext>
            </a:extLst>
          </p:cNvPr>
          <p:cNvSpPr txBox="1"/>
          <p:nvPr/>
        </p:nvSpPr>
        <p:spPr>
          <a:xfrm>
            <a:off x="366225" y="1388526"/>
            <a:ext cx="5385554" cy="5632311"/>
          </a:xfrm>
          <a:prstGeom prst="rect">
            <a:avLst/>
          </a:prstGeom>
          <a:noFill/>
        </p:spPr>
        <p:txBody>
          <a:bodyPr wrap="square" rtlCol="0">
            <a:spAutoFit/>
          </a:bodyPr>
          <a:lstStyle/>
          <a:p>
            <a:r>
              <a:rPr lang="en-GB" sz="2400" b="1" dirty="0"/>
              <a:t>Detailed record of reading</a:t>
            </a:r>
          </a:p>
          <a:p>
            <a:endParaRPr lang="en-GB" sz="2000" b="1" dirty="0"/>
          </a:p>
          <a:p>
            <a:r>
              <a:rPr lang="en-GB" sz="2000" b="1" dirty="0"/>
              <a:t>Title of Journal: </a:t>
            </a:r>
            <a:r>
              <a:rPr lang="en-GB" sz="2000" dirty="0"/>
              <a:t>IEEE Transactions on Engineering Management</a:t>
            </a:r>
          </a:p>
          <a:p>
            <a:endParaRPr lang="en-GB" sz="2000" dirty="0"/>
          </a:p>
          <a:p>
            <a:r>
              <a:rPr lang="en-GB" sz="2000" b="1" dirty="0"/>
              <a:t>Title of article: </a:t>
            </a:r>
            <a:r>
              <a:rPr lang="en-GB" sz="2000" dirty="0"/>
              <a:t>Resource Planning in Engineering Services Firms</a:t>
            </a:r>
          </a:p>
          <a:p>
            <a:endParaRPr lang="en-GB" sz="2000" b="1" dirty="0"/>
          </a:p>
          <a:p>
            <a:r>
              <a:rPr lang="en-GB" sz="2000" b="1" dirty="0"/>
              <a:t>Authors: </a:t>
            </a:r>
            <a:r>
              <a:rPr lang="en-GB" sz="2000" dirty="0"/>
              <a:t>V. </a:t>
            </a:r>
            <a:r>
              <a:rPr lang="en-GB" sz="2000" dirty="0" err="1"/>
              <a:t>Hargaden</a:t>
            </a:r>
            <a:r>
              <a:rPr lang="en-GB" sz="2000" dirty="0"/>
              <a:t> and J. K. Ryan</a:t>
            </a:r>
          </a:p>
          <a:p>
            <a:endParaRPr lang="en-GB" dirty="0"/>
          </a:p>
          <a:p>
            <a:r>
              <a:rPr lang="en-GB" sz="2000" b="1" dirty="0"/>
              <a:t>Volume and issue: </a:t>
            </a:r>
            <a:r>
              <a:rPr lang="en-GB" sz="2000" dirty="0"/>
              <a:t>vol. 62, no. 4</a:t>
            </a:r>
          </a:p>
          <a:p>
            <a:endParaRPr lang="en-GB" sz="2000" b="1" dirty="0"/>
          </a:p>
          <a:p>
            <a:r>
              <a:rPr lang="en-GB" sz="2000" b="1" dirty="0"/>
              <a:t>Year of publication:</a:t>
            </a:r>
            <a:r>
              <a:rPr lang="en-GB" sz="2000" dirty="0"/>
              <a:t> 2015</a:t>
            </a:r>
          </a:p>
          <a:p>
            <a:endParaRPr lang="en-GB" sz="2000" dirty="0"/>
          </a:p>
          <a:p>
            <a:r>
              <a:rPr lang="en-GB" sz="2000" b="1" dirty="0"/>
              <a:t>DOI: </a:t>
            </a:r>
            <a:r>
              <a:rPr lang="en-GB" sz="2000" dirty="0"/>
              <a:t>https://doi.org/10.1109/TEM.2015.2457675.</a:t>
            </a:r>
          </a:p>
          <a:p>
            <a:endParaRPr lang="en-GB" sz="2000" dirty="0"/>
          </a:p>
          <a:p>
            <a:r>
              <a:rPr lang="en-GB" sz="2000" b="1" dirty="0"/>
              <a:t>Page reference: </a:t>
            </a:r>
            <a:r>
              <a:rPr lang="en-GB" sz="2000" dirty="0"/>
              <a:t>pp. 578-590</a:t>
            </a:r>
          </a:p>
          <a:p>
            <a:endParaRPr lang="en-GB" dirty="0"/>
          </a:p>
        </p:txBody>
      </p:sp>
      <p:sp>
        <p:nvSpPr>
          <p:cNvPr id="7" name="TextBox 6">
            <a:extLst>
              <a:ext uri="{FF2B5EF4-FFF2-40B4-BE49-F238E27FC236}">
                <a16:creationId xmlns:a16="http://schemas.microsoft.com/office/drawing/2014/main" id="{32AD9AC4-CDA7-45CD-A43B-7B6E8E2B0A12}"/>
              </a:ext>
            </a:extLst>
          </p:cNvPr>
          <p:cNvSpPr txBox="1"/>
          <p:nvPr/>
        </p:nvSpPr>
        <p:spPr>
          <a:xfrm>
            <a:off x="5793466" y="1388526"/>
            <a:ext cx="5917861" cy="2431435"/>
          </a:xfrm>
          <a:prstGeom prst="rect">
            <a:avLst/>
          </a:prstGeom>
          <a:noFill/>
          <a:ln w="57150">
            <a:solidFill>
              <a:srgbClr val="0070C0"/>
            </a:solidFill>
          </a:ln>
        </p:spPr>
        <p:txBody>
          <a:bodyPr wrap="square" rtlCol="0">
            <a:spAutoFit/>
          </a:bodyPr>
          <a:lstStyle/>
          <a:p>
            <a:r>
              <a:rPr lang="en-GB" sz="2400" b="1" dirty="0"/>
              <a:t>Harvard referencing rule </a:t>
            </a:r>
          </a:p>
          <a:p>
            <a:r>
              <a:rPr lang="en-GB" sz="2000" b="1" dirty="0"/>
              <a:t>(journal article with </a:t>
            </a:r>
            <a:r>
              <a:rPr lang="en-GB" sz="2000" b="1" dirty="0" err="1"/>
              <a:t>doi</a:t>
            </a:r>
            <a:r>
              <a:rPr lang="en-GB" sz="2000" b="1" dirty="0"/>
              <a:t> number)</a:t>
            </a:r>
          </a:p>
          <a:p>
            <a:endParaRPr lang="en-GB" dirty="0"/>
          </a:p>
          <a:p>
            <a:r>
              <a:rPr lang="en-GB" sz="2400" dirty="0"/>
              <a:t>Surname, Initial. (Year of publication) 'Title of article', </a:t>
            </a:r>
            <a:r>
              <a:rPr lang="en-GB" sz="2400" i="1" dirty="0"/>
              <a:t>Title of Journal</a:t>
            </a:r>
            <a:r>
              <a:rPr lang="en-GB" sz="2400" dirty="0"/>
              <a:t>, volume (issue), Page reference. Available at: DOI</a:t>
            </a:r>
          </a:p>
          <a:p>
            <a:endParaRPr lang="en-GB" dirty="0"/>
          </a:p>
        </p:txBody>
      </p:sp>
    </p:spTree>
    <p:extLst>
      <p:ext uri="{BB962C8B-B14F-4D97-AF65-F5344CB8AC3E}">
        <p14:creationId xmlns:p14="http://schemas.microsoft.com/office/powerpoint/2010/main" val="2074804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528A5-4B96-4374-803C-0CBBE393EAF4}"/>
              </a:ext>
            </a:extLst>
          </p:cNvPr>
          <p:cNvSpPr>
            <a:spLocks noGrp="1"/>
          </p:cNvSpPr>
          <p:nvPr>
            <p:ph type="title"/>
          </p:nvPr>
        </p:nvSpPr>
        <p:spPr/>
        <p:txBody>
          <a:bodyPr/>
          <a:lstStyle/>
          <a:p>
            <a:r>
              <a:rPr lang="en-GB" sz="2800" dirty="0"/>
              <a:t>Create the reference using Harvard ‘rule’ for Journal Articles:</a:t>
            </a:r>
          </a:p>
        </p:txBody>
      </p:sp>
      <p:sp>
        <p:nvSpPr>
          <p:cNvPr id="2" name="Content Placeholder 1">
            <a:extLst>
              <a:ext uri="{FF2B5EF4-FFF2-40B4-BE49-F238E27FC236}">
                <a16:creationId xmlns:a16="http://schemas.microsoft.com/office/drawing/2014/main" id="{E6E5EA23-B05E-4E58-8B24-204D4E0C9DF6}"/>
              </a:ext>
            </a:extLst>
          </p:cNvPr>
          <p:cNvSpPr>
            <a:spLocks noGrp="1"/>
          </p:cNvSpPr>
          <p:nvPr>
            <p:ph sz="quarter" idx="10"/>
          </p:nvPr>
        </p:nvSpPr>
        <p:spPr/>
        <p:txBody>
          <a:bodyPr/>
          <a:lstStyle/>
          <a:p>
            <a:endParaRPr lang="en-GB" dirty="0"/>
          </a:p>
        </p:txBody>
      </p:sp>
      <p:sp>
        <p:nvSpPr>
          <p:cNvPr id="4" name="Rectangle 3">
            <a:extLst>
              <a:ext uri="{FF2B5EF4-FFF2-40B4-BE49-F238E27FC236}">
                <a16:creationId xmlns:a16="http://schemas.microsoft.com/office/drawing/2014/main" id="{F85854C6-705F-4AFD-B9EF-997BCE3D8588}"/>
              </a:ext>
            </a:extLst>
          </p:cNvPr>
          <p:cNvSpPr/>
          <p:nvPr/>
        </p:nvSpPr>
        <p:spPr>
          <a:xfrm>
            <a:off x="265380" y="1366282"/>
            <a:ext cx="5385555" cy="5430586"/>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77CE00C-1C22-44F6-98AB-40163527971D}"/>
              </a:ext>
            </a:extLst>
          </p:cNvPr>
          <p:cNvSpPr txBox="1"/>
          <p:nvPr/>
        </p:nvSpPr>
        <p:spPr>
          <a:xfrm>
            <a:off x="366225" y="1388526"/>
            <a:ext cx="5385554" cy="5632311"/>
          </a:xfrm>
          <a:prstGeom prst="rect">
            <a:avLst/>
          </a:prstGeom>
          <a:noFill/>
        </p:spPr>
        <p:txBody>
          <a:bodyPr wrap="square" rtlCol="0">
            <a:spAutoFit/>
          </a:bodyPr>
          <a:lstStyle/>
          <a:p>
            <a:r>
              <a:rPr lang="en-GB" sz="2400" b="1" dirty="0"/>
              <a:t>Detailed record of reading</a:t>
            </a:r>
          </a:p>
          <a:p>
            <a:endParaRPr lang="en-GB" sz="2000" b="1" dirty="0"/>
          </a:p>
          <a:p>
            <a:r>
              <a:rPr lang="en-GB" sz="2000" b="1" dirty="0"/>
              <a:t>Title of Journal: </a:t>
            </a:r>
            <a:r>
              <a:rPr lang="en-GB" sz="2000" dirty="0"/>
              <a:t>IEEE Transactions on Engineering Management</a:t>
            </a:r>
          </a:p>
          <a:p>
            <a:endParaRPr lang="en-GB" sz="2000" dirty="0"/>
          </a:p>
          <a:p>
            <a:r>
              <a:rPr lang="en-GB" sz="2000" b="1" dirty="0"/>
              <a:t>Title of article: </a:t>
            </a:r>
            <a:r>
              <a:rPr lang="en-GB" sz="2000" dirty="0"/>
              <a:t>Resource Planning in Engineering Services Firms</a:t>
            </a:r>
          </a:p>
          <a:p>
            <a:endParaRPr lang="en-GB" sz="2000" b="1" dirty="0"/>
          </a:p>
          <a:p>
            <a:r>
              <a:rPr lang="en-GB" sz="2000" b="1" dirty="0"/>
              <a:t>Authors: </a:t>
            </a:r>
            <a:r>
              <a:rPr lang="en-GB" sz="2000" dirty="0"/>
              <a:t>V. </a:t>
            </a:r>
            <a:r>
              <a:rPr lang="en-GB" sz="2000" dirty="0" err="1"/>
              <a:t>Hargaden</a:t>
            </a:r>
            <a:r>
              <a:rPr lang="en-GB" sz="2000" dirty="0"/>
              <a:t> and J. K. Ryan</a:t>
            </a:r>
          </a:p>
          <a:p>
            <a:endParaRPr lang="en-GB" dirty="0"/>
          </a:p>
          <a:p>
            <a:r>
              <a:rPr lang="en-GB" sz="2000" b="1" dirty="0"/>
              <a:t>Volume and issue: </a:t>
            </a:r>
            <a:r>
              <a:rPr lang="en-GB" sz="2000" dirty="0"/>
              <a:t>vol. 62, no. 4</a:t>
            </a:r>
          </a:p>
          <a:p>
            <a:endParaRPr lang="en-GB" sz="2000" b="1" dirty="0"/>
          </a:p>
          <a:p>
            <a:r>
              <a:rPr lang="en-GB" sz="2000" b="1" dirty="0"/>
              <a:t>Year of publication:</a:t>
            </a:r>
            <a:r>
              <a:rPr lang="en-GB" sz="2000" dirty="0"/>
              <a:t> 2015</a:t>
            </a:r>
          </a:p>
          <a:p>
            <a:endParaRPr lang="en-GB" sz="2000" dirty="0"/>
          </a:p>
          <a:p>
            <a:r>
              <a:rPr lang="en-GB" sz="2000" b="1" dirty="0"/>
              <a:t>DOI: </a:t>
            </a:r>
            <a:r>
              <a:rPr lang="en-GB" sz="2000" dirty="0"/>
              <a:t>https://doi.org/10.1109/TEM.2015.2457675.</a:t>
            </a:r>
          </a:p>
          <a:p>
            <a:endParaRPr lang="en-GB" sz="2000" dirty="0"/>
          </a:p>
          <a:p>
            <a:r>
              <a:rPr lang="en-GB" sz="2000" b="1" dirty="0"/>
              <a:t>Page reference: </a:t>
            </a:r>
            <a:r>
              <a:rPr lang="en-GB" sz="2000" dirty="0"/>
              <a:t>pp. 578-590</a:t>
            </a:r>
          </a:p>
          <a:p>
            <a:endParaRPr lang="en-GB" dirty="0"/>
          </a:p>
        </p:txBody>
      </p:sp>
      <p:sp>
        <p:nvSpPr>
          <p:cNvPr id="7" name="TextBox 6">
            <a:extLst>
              <a:ext uri="{FF2B5EF4-FFF2-40B4-BE49-F238E27FC236}">
                <a16:creationId xmlns:a16="http://schemas.microsoft.com/office/drawing/2014/main" id="{32AD9AC4-CDA7-45CD-A43B-7B6E8E2B0A12}"/>
              </a:ext>
            </a:extLst>
          </p:cNvPr>
          <p:cNvSpPr txBox="1"/>
          <p:nvPr/>
        </p:nvSpPr>
        <p:spPr>
          <a:xfrm>
            <a:off x="5793466" y="1388526"/>
            <a:ext cx="5917861" cy="2431435"/>
          </a:xfrm>
          <a:prstGeom prst="rect">
            <a:avLst/>
          </a:prstGeom>
          <a:noFill/>
          <a:ln w="57150">
            <a:solidFill>
              <a:srgbClr val="0070C0"/>
            </a:solidFill>
          </a:ln>
        </p:spPr>
        <p:txBody>
          <a:bodyPr wrap="square" rtlCol="0">
            <a:spAutoFit/>
          </a:bodyPr>
          <a:lstStyle/>
          <a:p>
            <a:r>
              <a:rPr lang="en-GB" sz="2400" b="1" dirty="0"/>
              <a:t>Harvard referencing rule </a:t>
            </a:r>
          </a:p>
          <a:p>
            <a:r>
              <a:rPr lang="en-GB" sz="2000" b="1" dirty="0"/>
              <a:t>(journal article with </a:t>
            </a:r>
            <a:r>
              <a:rPr lang="en-GB" sz="2000" b="1" dirty="0" err="1"/>
              <a:t>doi</a:t>
            </a:r>
            <a:r>
              <a:rPr lang="en-GB" sz="2000" b="1" dirty="0"/>
              <a:t> number)</a:t>
            </a:r>
          </a:p>
          <a:p>
            <a:endParaRPr lang="en-GB" dirty="0"/>
          </a:p>
          <a:p>
            <a:r>
              <a:rPr lang="en-GB" sz="2400" dirty="0"/>
              <a:t>Surname, Initial. (Year of publication) 'Title of article', </a:t>
            </a:r>
            <a:r>
              <a:rPr lang="en-GB" sz="2400" i="1" dirty="0"/>
              <a:t>Title of Journal</a:t>
            </a:r>
            <a:r>
              <a:rPr lang="en-GB" sz="2400" dirty="0"/>
              <a:t>, volume (issue), Page reference. Available at: DOI</a:t>
            </a:r>
          </a:p>
          <a:p>
            <a:endParaRPr lang="en-GB" dirty="0"/>
          </a:p>
        </p:txBody>
      </p:sp>
      <p:sp>
        <p:nvSpPr>
          <p:cNvPr id="8" name="Content Placeholder 1">
            <a:extLst>
              <a:ext uri="{FF2B5EF4-FFF2-40B4-BE49-F238E27FC236}">
                <a16:creationId xmlns:a16="http://schemas.microsoft.com/office/drawing/2014/main" id="{33025017-CACA-4D34-A97A-E61F2C9331CC}"/>
              </a:ext>
            </a:extLst>
          </p:cNvPr>
          <p:cNvSpPr txBox="1">
            <a:spLocks/>
          </p:cNvSpPr>
          <p:nvPr/>
        </p:nvSpPr>
        <p:spPr>
          <a:xfrm>
            <a:off x="5793466" y="4052324"/>
            <a:ext cx="5917861" cy="2805676"/>
          </a:xfrm>
          <a:prstGeom prst="rect">
            <a:avLst/>
          </a:prstGeom>
        </p:spPr>
        <p:style>
          <a:lnRef idx="2">
            <a:schemeClr val="accent1"/>
          </a:lnRef>
          <a:fillRef idx="1">
            <a:schemeClr val="lt1"/>
          </a:fillRef>
          <a:effectRef idx="0">
            <a:schemeClr val="accent1"/>
          </a:effectRef>
          <a:fontRef idx="minor">
            <a:schemeClr val="dk1"/>
          </a:fontRef>
        </p:style>
        <p:txBody>
          <a:bodyPr vert="horz"/>
          <a:lstStyle>
            <a:lvl1pPr marL="239994" marR="0" indent="-239994" algn="l" defTabSz="609585" rtl="0" eaLnBrk="1" fontAlgn="auto" latinLnBrk="0" hangingPunct="1">
              <a:lnSpc>
                <a:spcPct val="100000"/>
              </a:lnSpc>
              <a:spcBef>
                <a:spcPts val="0"/>
              </a:spcBef>
              <a:spcAft>
                <a:spcPts val="1600"/>
              </a:spcAft>
              <a:buClr>
                <a:srgbClr val="83008F"/>
              </a:buClr>
              <a:buSzTx/>
              <a:buFont typeface="Arial"/>
              <a:buChar char="•"/>
              <a:tabLst/>
              <a:defRPr sz="1867" kern="1200" baseline="0">
                <a:solidFill>
                  <a:schemeClr val="dk1"/>
                </a:solidFill>
                <a:latin typeface="Arial"/>
                <a:ea typeface="+mn-ea"/>
                <a:cs typeface="Arial"/>
              </a:defRPr>
            </a:lvl1pPr>
            <a:lvl2pPr marL="990575" indent="-380990" algn="l" defTabSz="609585" rtl="0" eaLnBrk="1" latinLnBrk="0" hangingPunct="1">
              <a:spcBef>
                <a:spcPct val="20000"/>
              </a:spcBef>
              <a:buFont typeface="Arial"/>
              <a:buChar char="–"/>
              <a:defRPr sz="1867" kern="1200">
                <a:solidFill>
                  <a:schemeClr val="dk1"/>
                </a:solidFill>
                <a:latin typeface="Arial"/>
                <a:ea typeface="+mn-ea"/>
                <a:cs typeface="Arial"/>
              </a:defRPr>
            </a:lvl2pPr>
            <a:lvl3pPr marL="1523962" indent="-304792" algn="l" defTabSz="609585" rtl="0" eaLnBrk="1" latinLnBrk="0" hangingPunct="1">
              <a:spcBef>
                <a:spcPct val="20000"/>
              </a:spcBef>
              <a:buFont typeface="Arial"/>
              <a:buChar char="•"/>
              <a:defRPr sz="1867" kern="1200">
                <a:solidFill>
                  <a:schemeClr val="dk1"/>
                </a:solidFill>
                <a:latin typeface="Arial"/>
                <a:ea typeface="+mn-ea"/>
                <a:cs typeface="Arial"/>
              </a:defRPr>
            </a:lvl3pPr>
            <a:lvl4pPr marL="2133547" indent="-304792" algn="l" defTabSz="609585" rtl="0" eaLnBrk="1" latinLnBrk="0" hangingPunct="1">
              <a:spcBef>
                <a:spcPct val="20000"/>
              </a:spcBef>
              <a:buFont typeface="Arial"/>
              <a:buChar char="–"/>
              <a:defRPr sz="1867" kern="1200">
                <a:solidFill>
                  <a:schemeClr val="dk1"/>
                </a:solidFill>
                <a:latin typeface="Arial"/>
                <a:ea typeface="+mn-ea"/>
                <a:cs typeface="Arial"/>
              </a:defRPr>
            </a:lvl4pPr>
            <a:lvl5pPr marL="2743131" indent="-304792" algn="l" defTabSz="609585" rtl="0" eaLnBrk="1" latinLnBrk="0" hangingPunct="1">
              <a:spcBef>
                <a:spcPct val="20000"/>
              </a:spcBef>
              <a:buFont typeface="Arial"/>
              <a:buChar char="»"/>
              <a:defRPr sz="1867" kern="1200">
                <a:solidFill>
                  <a:schemeClr val="dk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dk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dk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dk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dk1"/>
                </a:solidFill>
                <a:latin typeface="+mn-lt"/>
                <a:ea typeface="+mn-ea"/>
                <a:cs typeface="+mn-cs"/>
              </a:defRPr>
            </a:lvl9pPr>
          </a:lstStyle>
          <a:p>
            <a:pPr marL="0" indent="0">
              <a:buFont typeface="Arial"/>
              <a:buNone/>
            </a:pPr>
            <a:r>
              <a:rPr lang="en-GB" sz="2200" b="1" dirty="0"/>
              <a:t>Harvard reference for this source:</a:t>
            </a:r>
            <a:endParaRPr lang="en-GB" sz="2200" dirty="0"/>
          </a:p>
          <a:p>
            <a:pPr marL="0" indent="0">
              <a:buFont typeface="Arial"/>
              <a:buNone/>
            </a:pPr>
            <a:r>
              <a:rPr lang="en-GB" sz="2400" dirty="0" err="1">
                <a:latin typeface="+mj-lt"/>
              </a:rPr>
              <a:t>Hargaden</a:t>
            </a:r>
            <a:r>
              <a:rPr lang="en-GB" sz="2400" dirty="0">
                <a:latin typeface="+mj-lt"/>
              </a:rPr>
              <a:t>, V. and Ryan, J.K. (2015) ‘Resource Planning in Engineering Services Firms’, </a:t>
            </a:r>
            <a:r>
              <a:rPr lang="en-GB" sz="2400" i="1" dirty="0">
                <a:latin typeface="+mj-lt"/>
              </a:rPr>
              <a:t>IEEE Transactions on Engineering Management</a:t>
            </a:r>
            <a:r>
              <a:rPr lang="en-GB" sz="2400" dirty="0">
                <a:latin typeface="+mj-lt"/>
              </a:rPr>
              <a:t>, 62 (4), pp. 578-590. Available at: https://doi.org/ 10.1109/TEM.2015.2457675</a:t>
            </a:r>
          </a:p>
        </p:txBody>
      </p:sp>
    </p:spTree>
    <p:extLst>
      <p:ext uri="{BB962C8B-B14F-4D97-AF65-F5344CB8AC3E}">
        <p14:creationId xmlns:p14="http://schemas.microsoft.com/office/powerpoint/2010/main" val="227881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528A5-4B96-4374-803C-0CBBE393EAF4}"/>
              </a:ext>
            </a:extLst>
          </p:cNvPr>
          <p:cNvSpPr>
            <a:spLocks noGrp="1"/>
          </p:cNvSpPr>
          <p:nvPr>
            <p:ph type="title"/>
          </p:nvPr>
        </p:nvSpPr>
        <p:spPr>
          <a:xfrm>
            <a:off x="609600" y="267666"/>
            <a:ext cx="10972800" cy="610054"/>
          </a:xfrm>
        </p:spPr>
        <p:txBody>
          <a:bodyPr/>
          <a:lstStyle/>
          <a:p>
            <a:r>
              <a:rPr lang="en-GB" sz="2800" dirty="0"/>
              <a:t>Create this reference using IEEE ‘rule’ for Journal Articles:</a:t>
            </a:r>
          </a:p>
        </p:txBody>
      </p:sp>
      <p:sp>
        <p:nvSpPr>
          <p:cNvPr id="4" name="Rectangle 3">
            <a:extLst>
              <a:ext uri="{FF2B5EF4-FFF2-40B4-BE49-F238E27FC236}">
                <a16:creationId xmlns:a16="http://schemas.microsoft.com/office/drawing/2014/main" id="{F85854C6-705F-4AFD-B9EF-997BCE3D8588}"/>
              </a:ext>
            </a:extLst>
          </p:cNvPr>
          <p:cNvSpPr/>
          <p:nvPr/>
        </p:nvSpPr>
        <p:spPr>
          <a:xfrm>
            <a:off x="508757" y="872925"/>
            <a:ext cx="4841010" cy="526693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77CE00C-1C22-44F6-98AB-40163527971D}"/>
              </a:ext>
            </a:extLst>
          </p:cNvPr>
          <p:cNvSpPr txBox="1"/>
          <p:nvPr/>
        </p:nvSpPr>
        <p:spPr>
          <a:xfrm>
            <a:off x="710443" y="872925"/>
            <a:ext cx="4841009" cy="5632311"/>
          </a:xfrm>
          <a:prstGeom prst="rect">
            <a:avLst/>
          </a:prstGeom>
          <a:noFill/>
        </p:spPr>
        <p:txBody>
          <a:bodyPr wrap="square" rtlCol="0">
            <a:spAutoFit/>
          </a:bodyPr>
          <a:lstStyle/>
          <a:p>
            <a:r>
              <a:rPr lang="en-GB" sz="2400" b="1" dirty="0"/>
              <a:t>Detailed record of reading</a:t>
            </a:r>
          </a:p>
          <a:p>
            <a:endParaRPr lang="en-GB" sz="2000" b="1" dirty="0"/>
          </a:p>
          <a:p>
            <a:r>
              <a:rPr lang="en-GB" sz="2000" b="1" dirty="0"/>
              <a:t>Title of Journal: </a:t>
            </a:r>
            <a:r>
              <a:rPr lang="en-GB" sz="2000" dirty="0"/>
              <a:t>IEEE Transactions on Engineering Management</a:t>
            </a:r>
          </a:p>
          <a:p>
            <a:endParaRPr lang="en-GB" sz="2000" dirty="0"/>
          </a:p>
          <a:p>
            <a:r>
              <a:rPr lang="en-GB" sz="2000" b="1" dirty="0"/>
              <a:t>Title of article: </a:t>
            </a:r>
            <a:r>
              <a:rPr lang="en-GB" sz="2000" dirty="0"/>
              <a:t>Resource Planning in Engineering Services Firms</a:t>
            </a:r>
          </a:p>
          <a:p>
            <a:endParaRPr lang="en-GB" sz="2000" b="1" dirty="0"/>
          </a:p>
          <a:p>
            <a:r>
              <a:rPr lang="en-GB" sz="2000" b="1" dirty="0"/>
              <a:t>Authors: </a:t>
            </a:r>
            <a:r>
              <a:rPr lang="en-GB" sz="2000" dirty="0"/>
              <a:t>V. </a:t>
            </a:r>
            <a:r>
              <a:rPr lang="en-GB" sz="2000" dirty="0" err="1"/>
              <a:t>Hargaden</a:t>
            </a:r>
            <a:r>
              <a:rPr lang="en-GB" sz="2000" dirty="0"/>
              <a:t> and J. K. Ryan</a:t>
            </a:r>
          </a:p>
          <a:p>
            <a:endParaRPr lang="en-GB" dirty="0"/>
          </a:p>
          <a:p>
            <a:r>
              <a:rPr lang="en-GB" sz="2000" b="1" dirty="0"/>
              <a:t>Volume and issue: </a:t>
            </a:r>
            <a:r>
              <a:rPr lang="en-GB" sz="2000" dirty="0"/>
              <a:t>vol. 62, no. 4</a:t>
            </a:r>
          </a:p>
          <a:p>
            <a:endParaRPr lang="en-GB" sz="2000" b="1" dirty="0"/>
          </a:p>
          <a:p>
            <a:r>
              <a:rPr lang="en-GB" sz="2000" b="1" dirty="0"/>
              <a:t>Year of publication:</a:t>
            </a:r>
            <a:r>
              <a:rPr lang="en-GB" sz="2000" dirty="0"/>
              <a:t> 2015</a:t>
            </a:r>
          </a:p>
          <a:p>
            <a:endParaRPr lang="en-GB" sz="2000" dirty="0"/>
          </a:p>
          <a:p>
            <a:r>
              <a:rPr lang="en-GB" sz="2000" b="1" dirty="0" err="1"/>
              <a:t>doi</a:t>
            </a:r>
            <a:r>
              <a:rPr lang="en-GB" sz="2000" b="1" dirty="0"/>
              <a:t> number: </a:t>
            </a:r>
            <a:r>
              <a:rPr lang="en-GB" sz="2000" dirty="0"/>
              <a:t>10.1109/TEM.2015.2457675.</a:t>
            </a:r>
          </a:p>
          <a:p>
            <a:endParaRPr lang="en-GB" sz="2000" dirty="0"/>
          </a:p>
          <a:p>
            <a:r>
              <a:rPr lang="en-GB" sz="2000" b="1" dirty="0"/>
              <a:t>Page reference: </a:t>
            </a:r>
            <a:r>
              <a:rPr lang="en-GB" sz="2000" dirty="0"/>
              <a:t>pp. 578-590</a:t>
            </a:r>
          </a:p>
          <a:p>
            <a:endParaRPr lang="en-GB" dirty="0"/>
          </a:p>
        </p:txBody>
      </p:sp>
      <p:sp>
        <p:nvSpPr>
          <p:cNvPr id="7" name="TextBox 6">
            <a:extLst>
              <a:ext uri="{FF2B5EF4-FFF2-40B4-BE49-F238E27FC236}">
                <a16:creationId xmlns:a16="http://schemas.microsoft.com/office/drawing/2014/main" id="{32AD9AC4-CDA7-45CD-A43B-7B6E8E2B0A12}"/>
              </a:ext>
            </a:extLst>
          </p:cNvPr>
          <p:cNvSpPr txBox="1"/>
          <p:nvPr/>
        </p:nvSpPr>
        <p:spPr>
          <a:xfrm>
            <a:off x="5551452" y="1460656"/>
            <a:ext cx="6261828" cy="2646878"/>
          </a:xfrm>
          <a:prstGeom prst="rect">
            <a:avLst/>
          </a:prstGeom>
          <a:noFill/>
          <a:ln w="57150">
            <a:solidFill>
              <a:srgbClr val="0070C0"/>
            </a:solidFill>
          </a:ln>
        </p:spPr>
        <p:txBody>
          <a:bodyPr wrap="square" rtlCol="0">
            <a:spAutoFit/>
          </a:bodyPr>
          <a:lstStyle/>
          <a:p>
            <a:r>
              <a:rPr lang="en-GB" sz="2400" b="1" dirty="0"/>
              <a:t>IEEE referencing rule </a:t>
            </a:r>
          </a:p>
          <a:p>
            <a:r>
              <a:rPr lang="en-GB" sz="2000" b="1" dirty="0"/>
              <a:t>(journal article with </a:t>
            </a:r>
            <a:r>
              <a:rPr lang="en-GB" sz="2000" b="1" dirty="0" err="1"/>
              <a:t>doi</a:t>
            </a:r>
            <a:r>
              <a:rPr lang="en-GB" sz="2000" b="1" dirty="0"/>
              <a:t> number)</a:t>
            </a:r>
          </a:p>
          <a:p>
            <a:endParaRPr lang="en-GB" sz="2000" b="1" dirty="0"/>
          </a:p>
          <a:p>
            <a:endParaRPr lang="en-GB" sz="2000" b="1" dirty="0"/>
          </a:p>
          <a:p>
            <a:endParaRPr lang="en-GB" sz="2000" b="1" dirty="0"/>
          </a:p>
          <a:p>
            <a:endParaRPr lang="en-GB" sz="2000" b="1" dirty="0"/>
          </a:p>
          <a:p>
            <a:endParaRPr lang="en-GB" dirty="0"/>
          </a:p>
          <a:p>
            <a:endParaRPr lang="en-GB" sz="2400" dirty="0"/>
          </a:p>
        </p:txBody>
      </p:sp>
      <p:graphicFrame>
        <p:nvGraphicFramePr>
          <p:cNvPr id="2" name="Table 1">
            <a:extLst>
              <a:ext uri="{FF2B5EF4-FFF2-40B4-BE49-F238E27FC236}">
                <a16:creationId xmlns:a16="http://schemas.microsoft.com/office/drawing/2014/main" id="{26BA310A-A0E2-4192-A359-B261EE7CDA51}"/>
              </a:ext>
            </a:extLst>
          </p:cNvPr>
          <p:cNvGraphicFramePr>
            <a:graphicFrameLocks noGrp="1"/>
          </p:cNvGraphicFramePr>
          <p:nvPr/>
        </p:nvGraphicFramePr>
        <p:xfrm>
          <a:off x="5597405" y="2307607"/>
          <a:ext cx="6085838" cy="1739900"/>
        </p:xfrm>
        <a:graphic>
          <a:graphicData uri="http://schemas.openxmlformats.org/drawingml/2006/table">
            <a:tbl>
              <a:tblPr/>
              <a:tblGrid>
                <a:gridCol w="1785435">
                  <a:extLst>
                    <a:ext uri="{9D8B030D-6E8A-4147-A177-3AD203B41FA5}">
                      <a16:colId xmlns:a16="http://schemas.microsoft.com/office/drawing/2014/main" val="1979092127"/>
                    </a:ext>
                  </a:extLst>
                </a:gridCol>
                <a:gridCol w="4300403">
                  <a:extLst>
                    <a:ext uri="{9D8B030D-6E8A-4147-A177-3AD203B41FA5}">
                      <a16:colId xmlns:a16="http://schemas.microsoft.com/office/drawing/2014/main" val="3350276077"/>
                    </a:ext>
                  </a:extLst>
                </a:gridCol>
              </a:tblGrid>
              <a:tr h="1564164">
                <a:tc>
                  <a:txBody>
                    <a:bodyPr/>
                    <a:lstStyle/>
                    <a:p>
                      <a:r>
                        <a:rPr lang="en-GB" sz="2200" dirty="0">
                          <a:effectLst/>
                        </a:rPr>
                        <a:t>[Reference number]</a:t>
                      </a:r>
                    </a:p>
                  </a:txBody>
                  <a:tcPr marL="31750" marR="31750" marT="31750" marB="31750">
                    <a:lnL>
                      <a:noFill/>
                    </a:lnL>
                    <a:lnR>
                      <a:noFill/>
                    </a:lnR>
                    <a:lnT>
                      <a:noFill/>
                    </a:lnT>
                    <a:lnB>
                      <a:noFill/>
                    </a:lnB>
                    <a:solidFill>
                      <a:srgbClr val="FFFFFF"/>
                    </a:solidFill>
                  </a:tcPr>
                </a:tc>
                <a:tc>
                  <a:txBody>
                    <a:bodyPr/>
                    <a:lstStyle/>
                    <a:p>
                      <a:r>
                        <a:rPr lang="en-GB" sz="2200" dirty="0">
                          <a:effectLst/>
                        </a:rPr>
                        <a:t>Initial. Surname, "Title of article," </a:t>
                      </a:r>
                      <a:r>
                        <a:rPr lang="en-GB" sz="2200" i="1" dirty="0">
                          <a:effectLst/>
                        </a:rPr>
                        <a:t>Title of journal</a:t>
                      </a:r>
                      <a:r>
                        <a:rPr lang="en-GB" sz="2200" dirty="0">
                          <a:effectLst/>
                        </a:rPr>
                        <a:t>, volume, issue number, pages, Abbreviated month day, year of publication. </a:t>
                      </a:r>
                      <a:r>
                        <a:rPr lang="en-GB" sz="2200" dirty="0" err="1">
                          <a:effectLst/>
                        </a:rPr>
                        <a:t>doi</a:t>
                      </a:r>
                      <a:r>
                        <a:rPr lang="en-GB" sz="2200" dirty="0">
                          <a:effectLst/>
                        </a:rPr>
                        <a:t>: </a:t>
                      </a:r>
                      <a:r>
                        <a:rPr lang="en-GB" sz="2200" dirty="0" err="1">
                          <a:effectLst/>
                        </a:rPr>
                        <a:t>doi</a:t>
                      </a:r>
                      <a:r>
                        <a:rPr lang="en-GB" sz="2200" dirty="0">
                          <a:effectLst/>
                        </a:rPr>
                        <a:t> number.</a:t>
                      </a:r>
                    </a:p>
                  </a:txBody>
                  <a:tcPr marL="31750" marR="31750" marT="31750" marB="31750">
                    <a:lnL>
                      <a:noFill/>
                    </a:lnL>
                    <a:lnR>
                      <a:noFill/>
                    </a:lnR>
                    <a:lnT>
                      <a:noFill/>
                    </a:lnT>
                    <a:lnB>
                      <a:noFill/>
                    </a:lnB>
                    <a:solidFill>
                      <a:srgbClr val="FFFFFF"/>
                    </a:solidFill>
                  </a:tcPr>
                </a:tc>
                <a:extLst>
                  <a:ext uri="{0D108BD9-81ED-4DB2-BD59-A6C34878D82A}">
                    <a16:rowId xmlns:a16="http://schemas.microsoft.com/office/drawing/2014/main" val="2534288687"/>
                  </a:ext>
                </a:extLst>
              </a:tr>
            </a:tbl>
          </a:graphicData>
        </a:graphic>
      </p:graphicFrame>
    </p:spTree>
    <p:extLst>
      <p:ext uri="{BB962C8B-B14F-4D97-AF65-F5344CB8AC3E}">
        <p14:creationId xmlns:p14="http://schemas.microsoft.com/office/powerpoint/2010/main" val="2127713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452019" y="1121965"/>
            <a:ext cx="3922005" cy="5009591"/>
          </a:xfrm>
        </p:spPr>
        <p:txBody>
          <a:bodyPr/>
          <a:lstStyle/>
          <a:p>
            <a:endParaRPr lang="en-GB" sz="2000" dirty="0">
              <a:latin typeface="Arial" panose="020B0604020202020204" pitchFamily="34" charset="0"/>
              <a:cs typeface="Arial" panose="020B0604020202020204" pitchFamily="34" charset="0"/>
            </a:endParaRPr>
          </a:p>
          <a:p>
            <a:r>
              <a:rPr lang="en-GB" altLang="en-US" sz="2000" dirty="0">
                <a:latin typeface="Arial" panose="020B0604020202020204" pitchFamily="34" charset="0"/>
                <a:cs typeface="Arial" panose="020B0604020202020204" pitchFamily="34" charset="0"/>
              </a:rPr>
              <a:t>Divided into clear sections with headings / sub-headings</a:t>
            </a:r>
          </a:p>
          <a:p>
            <a:r>
              <a:rPr lang="en-GB" altLang="en-US" sz="2000" dirty="0">
                <a:latin typeface="Arial" panose="020B0604020202020204" pitchFamily="34" charset="0"/>
                <a:cs typeface="Arial" panose="020B0604020202020204" pitchFamily="34" charset="0"/>
              </a:rPr>
              <a:t>Visual: they contain tables and figures</a:t>
            </a:r>
          </a:p>
          <a:p>
            <a:endParaRPr lang="en-GB" altLang="en-US" sz="1600" dirty="0"/>
          </a:p>
          <a:p>
            <a:pPr marL="0" indent="0">
              <a:buNone/>
            </a:pPr>
            <a:r>
              <a:rPr lang="en-GB" altLang="en-US" sz="1600" b="1" dirty="0">
                <a:latin typeface="Arial" panose="020B0604020202020204" pitchFamily="34" charset="0"/>
                <a:cs typeface="Arial" panose="020B0604020202020204" pitchFamily="34" charset="0"/>
              </a:rPr>
              <a:t>Like essay writing:</a:t>
            </a:r>
            <a:endParaRPr lang="en-GB" altLang="en-US" sz="2000" b="1" dirty="0">
              <a:latin typeface="Arial" panose="020B0604020202020204" pitchFamily="34" charset="0"/>
              <a:cs typeface="Arial" panose="020B0604020202020204" pitchFamily="34" charset="0"/>
            </a:endParaRPr>
          </a:p>
          <a:p>
            <a:r>
              <a:rPr lang="en-GB" altLang="en-US" sz="2000" dirty="0">
                <a:latin typeface="Arial" panose="020B0604020202020204" pitchFamily="34" charset="0"/>
                <a:cs typeface="Arial" panose="020B0604020202020204" pitchFamily="34" charset="0"/>
              </a:rPr>
              <a:t>Academic writing style</a:t>
            </a:r>
          </a:p>
          <a:p>
            <a:r>
              <a:rPr lang="en-GB" altLang="en-US" sz="2000" dirty="0">
                <a:latin typeface="Arial" panose="020B0604020202020204" pitchFamily="34" charset="0"/>
                <a:cs typeface="Arial" panose="020B0604020202020204" pitchFamily="34" charset="0"/>
              </a:rPr>
              <a:t>Evidenced: research, facts, (using referencing)</a:t>
            </a:r>
          </a:p>
          <a:p>
            <a:r>
              <a:rPr lang="en-GB" altLang="en-US" sz="2000" dirty="0">
                <a:latin typeface="Arial" panose="020B0604020202020204" pitchFamily="34" charset="0"/>
                <a:cs typeface="Arial" panose="020B0604020202020204" pitchFamily="34" charset="0"/>
              </a:rPr>
              <a:t>Include introduction and conclusion</a:t>
            </a:r>
          </a:p>
        </p:txBody>
      </p:sp>
      <p:sp>
        <p:nvSpPr>
          <p:cNvPr id="2" name="Title 1"/>
          <p:cNvSpPr>
            <a:spLocks noGrp="1"/>
          </p:cNvSpPr>
          <p:nvPr>
            <p:ph type="title"/>
          </p:nvPr>
        </p:nvSpPr>
        <p:spPr/>
        <p:txBody>
          <a:bodyPr/>
          <a:lstStyle/>
          <a:p>
            <a:r>
              <a:rPr lang="en-GB" dirty="0"/>
              <a:t>Key features of a report</a:t>
            </a:r>
          </a:p>
        </p:txBody>
      </p:sp>
      <p:sp>
        <p:nvSpPr>
          <p:cNvPr id="4" name="Slide Number Placeholder 3"/>
          <p:cNvSpPr>
            <a:spLocks noGrp="1"/>
          </p:cNvSpPr>
          <p:nvPr>
            <p:ph type="sldNum" sz="quarter" idx="12"/>
          </p:nvPr>
        </p:nvSpPr>
        <p:spPr>
          <a:xfrm>
            <a:off x="861060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A29461-4D0A-0246-AC06-18A3ED3211F7}" type="slidenum">
              <a:rPr lang="en-US" smtClean="0"/>
              <a:pPr/>
              <a:t>4</a:t>
            </a:fld>
            <a:endParaRPr lang="en-US"/>
          </a:p>
        </p:txBody>
      </p:sp>
      <p:pic>
        <p:nvPicPr>
          <p:cNvPr id="6" name="Picture 5" descr="Icon&#10;&#10;Description automatically generated">
            <a:extLst>
              <a:ext uri="{FF2B5EF4-FFF2-40B4-BE49-F238E27FC236}">
                <a16:creationId xmlns:a16="http://schemas.microsoft.com/office/drawing/2014/main" id="{9259DBD4-02A6-454A-991B-255DBC6ECC7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602956" y="1327715"/>
            <a:ext cx="4352925" cy="4791141"/>
          </a:xfrm>
          <a:prstGeom prst="rect">
            <a:avLst/>
          </a:prstGeom>
        </p:spPr>
      </p:pic>
      <p:sp>
        <p:nvSpPr>
          <p:cNvPr id="7" name="TextBox 6">
            <a:extLst>
              <a:ext uri="{FF2B5EF4-FFF2-40B4-BE49-F238E27FC236}">
                <a16:creationId xmlns:a16="http://schemas.microsoft.com/office/drawing/2014/main" id="{6E021091-6661-4A70-B1CD-AE0A64BAAF0D}"/>
              </a:ext>
            </a:extLst>
          </p:cNvPr>
          <p:cNvSpPr txBox="1"/>
          <p:nvPr/>
        </p:nvSpPr>
        <p:spPr>
          <a:xfrm>
            <a:off x="6429883" y="6890022"/>
            <a:ext cx="4238117" cy="230832"/>
          </a:xfrm>
          <a:prstGeom prst="rect">
            <a:avLst/>
          </a:prstGeom>
          <a:noFill/>
        </p:spPr>
        <p:txBody>
          <a:bodyPr wrap="square" rtlCol="0">
            <a:spAutoFit/>
          </a:bodyPr>
          <a:lstStyle/>
          <a:p>
            <a:r>
              <a:rPr lang="en-GB" sz="900">
                <a:hlinkClick r:id="rId4" tooltip="https://courses.lumenlearning.com/wmopen-businesscommunicationmgrs/chapter/business-reports/"/>
              </a:rPr>
              <a:t>This Photo</a:t>
            </a:r>
            <a:r>
              <a:rPr lang="en-GB" sz="900"/>
              <a:t> by Unknown Author is licensed under </a:t>
            </a:r>
            <a:r>
              <a:rPr lang="en-GB" sz="900">
                <a:hlinkClick r:id="rId5" tooltip="https://creativecommons.org/licenses/by/3.0/"/>
              </a:rPr>
              <a:t>CC BY</a:t>
            </a:r>
            <a:endParaRPr lang="en-GB" sz="900"/>
          </a:p>
        </p:txBody>
      </p:sp>
    </p:spTree>
    <p:extLst>
      <p:ext uri="{BB962C8B-B14F-4D97-AF65-F5344CB8AC3E}">
        <p14:creationId xmlns:p14="http://schemas.microsoft.com/office/powerpoint/2010/main" val="3141456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528A5-4B96-4374-803C-0CBBE393EAF4}"/>
              </a:ext>
            </a:extLst>
          </p:cNvPr>
          <p:cNvSpPr>
            <a:spLocks noGrp="1"/>
          </p:cNvSpPr>
          <p:nvPr>
            <p:ph type="title"/>
          </p:nvPr>
        </p:nvSpPr>
        <p:spPr>
          <a:xfrm>
            <a:off x="609600" y="267666"/>
            <a:ext cx="10972800" cy="610054"/>
          </a:xfrm>
        </p:spPr>
        <p:txBody>
          <a:bodyPr/>
          <a:lstStyle/>
          <a:p>
            <a:r>
              <a:rPr lang="en-GB" sz="2800" dirty="0"/>
              <a:t>Create this reference using IEEE ‘rule’ for Journal Articles:</a:t>
            </a:r>
          </a:p>
        </p:txBody>
      </p:sp>
      <p:sp>
        <p:nvSpPr>
          <p:cNvPr id="4" name="Rectangle 3">
            <a:extLst>
              <a:ext uri="{FF2B5EF4-FFF2-40B4-BE49-F238E27FC236}">
                <a16:creationId xmlns:a16="http://schemas.microsoft.com/office/drawing/2014/main" id="{F85854C6-705F-4AFD-B9EF-997BCE3D8588}"/>
              </a:ext>
            </a:extLst>
          </p:cNvPr>
          <p:cNvSpPr/>
          <p:nvPr/>
        </p:nvSpPr>
        <p:spPr>
          <a:xfrm>
            <a:off x="361961" y="897016"/>
            <a:ext cx="4841010" cy="526693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77CE00C-1C22-44F6-98AB-40163527971D}"/>
              </a:ext>
            </a:extLst>
          </p:cNvPr>
          <p:cNvSpPr txBox="1"/>
          <p:nvPr/>
        </p:nvSpPr>
        <p:spPr>
          <a:xfrm>
            <a:off x="513226" y="958023"/>
            <a:ext cx="4841009" cy="5632311"/>
          </a:xfrm>
          <a:prstGeom prst="rect">
            <a:avLst/>
          </a:prstGeom>
          <a:noFill/>
        </p:spPr>
        <p:txBody>
          <a:bodyPr wrap="square" rtlCol="0">
            <a:spAutoFit/>
          </a:bodyPr>
          <a:lstStyle/>
          <a:p>
            <a:r>
              <a:rPr lang="en-GB" sz="2400" b="1" dirty="0"/>
              <a:t>Detailed record of reading</a:t>
            </a:r>
          </a:p>
          <a:p>
            <a:endParaRPr lang="en-GB" sz="2000" b="1" dirty="0"/>
          </a:p>
          <a:p>
            <a:r>
              <a:rPr lang="en-GB" sz="2000" b="1" dirty="0"/>
              <a:t>Title of Journal: </a:t>
            </a:r>
            <a:r>
              <a:rPr lang="en-GB" sz="2000" dirty="0"/>
              <a:t>IEEE Transactions on Engineering Management</a:t>
            </a:r>
          </a:p>
          <a:p>
            <a:endParaRPr lang="en-GB" sz="2000" dirty="0"/>
          </a:p>
          <a:p>
            <a:r>
              <a:rPr lang="en-GB" sz="2000" b="1" dirty="0"/>
              <a:t>Title of article: </a:t>
            </a:r>
            <a:r>
              <a:rPr lang="en-GB" sz="2000" dirty="0"/>
              <a:t>Resource Planning in Engineering Services Firms</a:t>
            </a:r>
          </a:p>
          <a:p>
            <a:endParaRPr lang="en-GB" sz="2000" b="1" dirty="0"/>
          </a:p>
          <a:p>
            <a:r>
              <a:rPr lang="en-GB" sz="2000" b="1" dirty="0"/>
              <a:t>Authors: </a:t>
            </a:r>
            <a:r>
              <a:rPr lang="en-GB" sz="2000" dirty="0"/>
              <a:t>V. </a:t>
            </a:r>
            <a:r>
              <a:rPr lang="en-GB" sz="2000" dirty="0" err="1"/>
              <a:t>Hargaden</a:t>
            </a:r>
            <a:r>
              <a:rPr lang="en-GB" sz="2000" dirty="0"/>
              <a:t> and J. K. Ryan</a:t>
            </a:r>
          </a:p>
          <a:p>
            <a:endParaRPr lang="en-GB" dirty="0"/>
          </a:p>
          <a:p>
            <a:r>
              <a:rPr lang="en-GB" sz="2000" b="1" dirty="0"/>
              <a:t>Volume and issue: </a:t>
            </a:r>
            <a:r>
              <a:rPr lang="en-GB" sz="2000" dirty="0"/>
              <a:t>vol. 62, no. 4</a:t>
            </a:r>
          </a:p>
          <a:p>
            <a:endParaRPr lang="en-GB" sz="2000" b="1" dirty="0"/>
          </a:p>
          <a:p>
            <a:r>
              <a:rPr lang="en-GB" sz="2000" b="1" dirty="0"/>
              <a:t>Year of publication:</a:t>
            </a:r>
            <a:r>
              <a:rPr lang="en-GB" sz="2000" dirty="0"/>
              <a:t> 2015</a:t>
            </a:r>
          </a:p>
          <a:p>
            <a:endParaRPr lang="en-GB" sz="2000" dirty="0"/>
          </a:p>
          <a:p>
            <a:r>
              <a:rPr lang="en-GB" sz="2000" b="1" dirty="0" err="1"/>
              <a:t>doi</a:t>
            </a:r>
            <a:r>
              <a:rPr lang="en-GB" sz="2000" b="1" dirty="0"/>
              <a:t> number: </a:t>
            </a:r>
            <a:r>
              <a:rPr lang="en-GB" sz="2000" dirty="0"/>
              <a:t>10.1109/TEM.2015.2457675.</a:t>
            </a:r>
          </a:p>
          <a:p>
            <a:endParaRPr lang="en-GB" sz="2000" dirty="0"/>
          </a:p>
          <a:p>
            <a:r>
              <a:rPr lang="en-GB" sz="2000" b="1" dirty="0"/>
              <a:t>Page reference: </a:t>
            </a:r>
            <a:r>
              <a:rPr lang="en-GB" sz="2000" dirty="0"/>
              <a:t>pp. 578-590</a:t>
            </a:r>
          </a:p>
          <a:p>
            <a:endParaRPr lang="en-GB" dirty="0"/>
          </a:p>
        </p:txBody>
      </p:sp>
      <p:sp>
        <p:nvSpPr>
          <p:cNvPr id="7" name="TextBox 6">
            <a:extLst>
              <a:ext uri="{FF2B5EF4-FFF2-40B4-BE49-F238E27FC236}">
                <a16:creationId xmlns:a16="http://schemas.microsoft.com/office/drawing/2014/main" id="{32AD9AC4-CDA7-45CD-A43B-7B6E8E2B0A12}"/>
              </a:ext>
            </a:extLst>
          </p:cNvPr>
          <p:cNvSpPr txBox="1"/>
          <p:nvPr/>
        </p:nvSpPr>
        <p:spPr>
          <a:xfrm>
            <a:off x="5551452" y="1224893"/>
            <a:ext cx="6261828" cy="2646878"/>
          </a:xfrm>
          <a:prstGeom prst="rect">
            <a:avLst/>
          </a:prstGeom>
          <a:noFill/>
          <a:ln w="57150">
            <a:solidFill>
              <a:srgbClr val="0070C0"/>
            </a:solidFill>
          </a:ln>
        </p:spPr>
        <p:txBody>
          <a:bodyPr wrap="square" rtlCol="0">
            <a:spAutoFit/>
          </a:bodyPr>
          <a:lstStyle/>
          <a:p>
            <a:r>
              <a:rPr lang="en-GB" sz="2400" b="1" dirty="0"/>
              <a:t>IEEE referencing rule </a:t>
            </a:r>
          </a:p>
          <a:p>
            <a:r>
              <a:rPr lang="en-GB" sz="2000" b="1" dirty="0"/>
              <a:t>(journal article with </a:t>
            </a:r>
            <a:r>
              <a:rPr lang="en-GB" sz="2000" b="1" dirty="0" err="1"/>
              <a:t>doi</a:t>
            </a:r>
            <a:r>
              <a:rPr lang="en-GB" sz="2000" b="1" dirty="0"/>
              <a:t> number)</a:t>
            </a:r>
          </a:p>
          <a:p>
            <a:endParaRPr lang="en-GB" sz="2000" b="1" dirty="0"/>
          </a:p>
          <a:p>
            <a:endParaRPr lang="en-GB" sz="2000" b="1" dirty="0"/>
          </a:p>
          <a:p>
            <a:endParaRPr lang="en-GB" sz="2000" b="1" dirty="0"/>
          </a:p>
          <a:p>
            <a:endParaRPr lang="en-GB" sz="2000" b="1" dirty="0"/>
          </a:p>
          <a:p>
            <a:endParaRPr lang="en-GB" dirty="0"/>
          </a:p>
          <a:p>
            <a:endParaRPr lang="en-GB" sz="2400" dirty="0"/>
          </a:p>
        </p:txBody>
      </p:sp>
      <p:graphicFrame>
        <p:nvGraphicFramePr>
          <p:cNvPr id="2" name="Table 1">
            <a:extLst>
              <a:ext uri="{FF2B5EF4-FFF2-40B4-BE49-F238E27FC236}">
                <a16:creationId xmlns:a16="http://schemas.microsoft.com/office/drawing/2014/main" id="{26BA310A-A0E2-4192-A359-B261EE7CDA51}"/>
              </a:ext>
            </a:extLst>
          </p:cNvPr>
          <p:cNvGraphicFramePr>
            <a:graphicFrameLocks noGrp="1"/>
          </p:cNvGraphicFramePr>
          <p:nvPr/>
        </p:nvGraphicFramePr>
        <p:xfrm>
          <a:off x="5597405" y="2084087"/>
          <a:ext cx="6085838" cy="1739900"/>
        </p:xfrm>
        <a:graphic>
          <a:graphicData uri="http://schemas.openxmlformats.org/drawingml/2006/table">
            <a:tbl>
              <a:tblPr/>
              <a:tblGrid>
                <a:gridCol w="1785435">
                  <a:extLst>
                    <a:ext uri="{9D8B030D-6E8A-4147-A177-3AD203B41FA5}">
                      <a16:colId xmlns:a16="http://schemas.microsoft.com/office/drawing/2014/main" val="1979092127"/>
                    </a:ext>
                  </a:extLst>
                </a:gridCol>
                <a:gridCol w="4300403">
                  <a:extLst>
                    <a:ext uri="{9D8B030D-6E8A-4147-A177-3AD203B41FA5}">
                      <a16:colId xmlns:a16="http://schemas.microsoft.com/office/drawing/2014/main" val="3350276077"/>
                    </a:ext>
                  </a:extLst>
                </a:gridCol>
              </a:tblGrid>
              <a:tr h="1564164">
                <a:tc>
                  <a:txBody>
                    <a:bodyPr/>
                    <a:lstStyle/>
                    <a:p>
                      <a:r>
                        <a:rPr lang="en-GB" sz="2200" dirty="0">
                          <a:effectLst/>
                        </a:rPr>
                        <a:t>[Reference number]</a:t>
                      </a:r>
                    </a:p>
                  </a:txBody>
                  <a:tcPr marL="31750" marR="31750" marT="31750" marB="31750">
                    <a:lnL>
                      <a:noFill/>
                    </a:lnL>
                    <a:lnR>
                      <a:noFill/>
                    </a:lnR>
                    <a:lnT>
                      <a:noFill/>
                    </a:lnT>
                    <a:lnB>
                      <a:noFill/>
                    </a:lnB>
                    <a:solidFill>
                      <a:srgbClr val="FFFFFF"/>
                    </a:solidFill>
                  </a:tcPr>
                </a:tc>
                <a:tc>
                  <a:txBody>
                    <a:bodyPr/>
                    <a:lstStyle/>
                    <a:p>
                      <a:r>
                        <a:rPr lang="en-GB" sz="2200" dirty="0">
                          <a:effectLst/>
                        </a:rPr>
                        <a:t>Initial. Surname, "Title of article," </a:t>
                      </a:r>
                      <a:r>
                        <a:rPr lang="en-GB" sz="2200" i="1" dirty="0">
                          <a:effectLst/>
                        </a:rPr>
                        <a:t>Title of journal</a:t>
                      </a:r>
                      <a:r>
                        <a:rPr lang="en-GB" sz="2200" dirty="0">
                          <a:effectLst/>
                        </a:rPr>
                        <a:t>, volume, issue number, pages, Abbreviated month day, year of publication. </a:t>
                      </a:r>
                      <a:r>
                        <a:rPr lang="en-GB" sz="2200" dirty="0" err="1">
                          <a:effectLst/>
                        </a:rPr>
                        <a:t>doi</a:t>
                      </a:r>
                      <a:r>
                        <a:rPr lang="en-GB" sz="2200" dirty="0">
                          <a:effectLst/>
                        </a:rPr>
                        <a:t>: </a:t>
                      </a:r>
                      <a:r>
                        <a:rPr lang="en-GB" sz="2200" dirty="0" err="1">
                          <a:effectLst/>
                        </a:rPr>
                        <a:t>doi</a:t>
                      </a:r>
                      <a:r>
                        <a:rPr lang="en-GB" sz="2200" dirty="0">
                          <a:effectLst/>
                        </a:rPr>
                        <a:t> number .</a:t>
                      </a:r>
                    </a:p>
                  </a:txBody>
                  <a:tcPr marL="31750" marR="31750" marT="31750" marB="31750">
                    <a:lnL>
                      <a:noFill/>
                    </a:lnL>
                    <a:lnR>
                      <a:noFill/>
                    </a:lnR>
                    <a:lnT>
                      <a:noFill/>
                    </a:lnT>
                    <a:lnB>
                      <a:noFill/>
                    </a:lnB>
                    <a:solidFill>
                      <a:srgbClr val="FFFFFF"/>
                    </a:solidFill>
                  </a:tcPr>
                </a:tc>
                <a:extLst>
                  <a:ext uri="{0D108BD9-81ED-4DB2-BD59-A6C34878D82A}">
                    <a16:rowId xmlns:a16="http://schemas.microsoft.com/office/drawing/2014/main" val="2534288687"/>
                  </a:ext>
                </a:extLst>
              </a:tr>
            </a:tbl>
          </a:graphicData>
        </a:graphic>
      </p:graphicFrame>
      <p:sp>
        <p:nvSpPr>
          <p:cNvPr id="6" name="TextBox 5">
            <a:extLst>
              <a:ext uri="{FF2B5EF4-FFF2-40B4-BE49-F238E27FC236}">
                <a16:creationId xmlns:a16="http://schemas.microsoft.com/office/drawing/2014/main" id="{AAAB4540-6BE9-4C39-9FEE-28B4F0EF0C9C}"/>
              </a:ext>
            </a:extLst>
          </p:cNvPr>
          <p:cNvSpPr txBox="1"/>
          <p:nvPr/>
        </p:nvSpPr>
        <p:spPr>
          <a:xfrm>
            <a:off x="5551452" y="4064000"/>
            <a:ext cx="6215875" cy="221599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400" dirty="0"/>
              <a:t>[1]		V. </a:t>
            </a:r>
            <a:r>
              <a:rPr lang="en-GB" sz="2400" dirty="0" err="1"/>
              <a:t>Hargaden</a:t>
            </a:r>
            <a:r>
              <a:rPr lang="en-GB" sz="2400" dirty="0"/>
              <a:t> and J. K. Ryan, “Resource 			Planning in Engineering Services Firms,” 			</a:t>
            </a:r>
            <a:r>
              <a:rPr lang="en-GB" sz="2400" i="1" dirty="0"/>
              <a:t>IEEE Transactions on Engineering 				Management, 	</a:t>
            </a:r>
            <a:r>
              <a:rPr lang="en-GB" sz="2400" dirty="0"/>
              <a:t>vol. 62, no. 4, 578-590, 			2015. </a:t>
            </a:r>
            <a:r>
              <a:rPr lang="en-GB" sz="2400" dirty="0" err="1"/>
              <a:t>doi</a:t>
            </a:r>
            <a:r>
              <a:rPr lang="en-GB" sz="2400" dirty="0"/>
              <a:t>: 	10.1109/TEM.2015.2457675.</a:t>
            </a:r>
          </a:p>
          <a:p>
            <a:r>
              <a:rPr lang="en-GB" dirty="0"/>
              <a:t>	</a:t>
            </a:r>
          </a:p>
        </p:txBody>
      </p:sp>
    </p:spTree>
    <p:extLst>
      <p:ext uri="{BB962C8B-B14F-4D97-AF65-F5344CB8AC3E}">
        <p14:creationId xmlns:p14="http://schemas.microsoft.com/office/powerpoint/2010/main" val="1628612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508756" y="1509501"/>
            <a:ext cx="10565643" cy="4513276"/>
          </a:xfrm>
        </p:spPr>
        <p:txBody>
          <a:bodyPr/>
          <a:lstStyle/>
          <a:p>
            <a:pPr marL="457200" lvl="1" indent="0">
              <a:buNone/>
            </a:pPr>
            <a:endParaRPr lang="en-GB" sz="2000" b="1" dirty="0"/>
          </a:p>
          <a:p>
            <a:r>
              <a:rPr lang="en-GB" sz="2000" b="1" dirty="0"/>
              <a:t>Aston University:</a:t>
            </a:r>
            <a:endParaRPr lang="en-GB" altLang="en-US" sz="2000" b="1" dirty="0"/>
          </a:p>
          <a:p>
            <a:pPr>
              <a:buNone/>
              <a:defRPr/>
            </a:pPr>
            <a:endParaRPr lang="en-GB" altLang="en-US" sz="2000" dirty="0"/>
          </a:p>
          <a:p>
            <a:pPr>
              <a:buNone/>
              <a:defRPr/>
            </a:pPr>
            <a:r>
              <a:rPr lang="en-GB" altLang="en-US" sz="2400" b="1" dirty="0"/>
              <a:t>	 “Plagiarism – where a student uses, without acknowledgement, the work of other people and presents it as their own which may give an unfair advantage over others. Intentional and unintentional acts of plagiarism (whether reckless or otherwise) will be construed as offences.”</a:t>
            </a:r>
          </a:p>
          <a:p>
            <a:endParaRPr lang="en-GB" b="0" dirty="0">
              <a:solidFill>
                <a:schemeClr val="tx1"/>
              </a:solidFill>
            </a:endParaRPr>
          </a:p>
        </p:txBody>
      </p:sp>
      <p:sp>
        <p:nvSpPr>
          <p:cNvPr id="2" name="Title 1"/>
          <p:cNvSpPr>
            <a:spLocks noGrp="1"/>
          </p:cNvSpPr>
          <p:nvPr>
            <p:ph type="title"/>
          </p:nvPr>
        </p:nvSpPr>
        <p:spPr/>
        <p:txBody>
          <a:bodyPr/>
          <a:lstStyle/>
          <a:p>
            <a:r>
              <a:rPr lang="en-GB" dirty="0"/>
              <a:t>What is plagiarism?</a:t>
            </a:r>
          </a:p>
        </p:txBody>
      </p:sp>
    </p:spTree>
    <p:extLst>
      <p:ext uri="{BB962C8B-B14F-4D97-AF65-F5344CB8AC3E}">
        <p14:creationId xmlns:p14="http://schemas.microsoft.com/office/powerpoint/2010/main" val="2328093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1242675-BA62-42A4-8E6E-2C40D72F70D2}"/>
              </a:ext>
            </a:extLst>
          </p:cNvPr>
          <p:cNvGraphicFramePr>
            <a:graphicFrameLocks noGrp="1"/>
          </p:cNvGraphicFramePr>
          <p:nvPr>
            <p:ph sz="quarter" idx="10"/>
          </p:nvPr>
        </p:nvGraphicFramePr>
        <p:xfrm>
          <a:off x="1478280" y="1100819"/>
          <a:ext cx="10304145" cy="5203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E4421526-A483-4451-AED6-F815895CF292}"/>
              </a:ext>
            </a:extLst>
          </p:cNvPr>
          <p:cNvSpPr>
            <a:spLocks noGrp="1"/>
          </p:cNvSpPr>
          <p:nvPr>
            <p:ph type="title"/>
          </p:nvPr>
        </p:nvSpPr>
        <p:spPr/>
        <p:txBody>
          <a:bodyPr/>
          <a:lstStyle/>
          <a:p>
            <a:r>
              <a:rPr lang="en-GB" sz="3200" dirty="0"/>
              <a:t>Plagiarism can include…</a:t>
            </a:r>
          </a:p>
        </p:txBody>
      </p:sp>
    </p:spTree>
    <p:extLst>
      <p:ext uri="{BB962C8B-B14F-4D97-AF65-F5344CB8AC3E}">
        <p14:creationId xmlns:p14="http://schemas.microsoft.com/office/powerpoint/2010/main" val="4001963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Content Placeholder 3"/>
          <p:cNvSpPr>
            <a:spLocks noGrp="1"/>
          </p:cNvSpPr>
          <p:nvPr>
            <p:ph sz="quarter" idx="10"/>
          </p:nvPr>
        </p:nvSpPr>
        <p:spPr>
          <a:xfrm>
            <a:off x="508757" y="1509501"/>
            <a:ext cx="8292343" cy="4513276"/>
          </a:xfrm>
        </p:spPr>
        <p:txBody>
          <a:bodyPr/>
          <a:lstStyle/>
          <a:p>
            <a:pPr marL="0" indent="0">
              <a:buNone/>
              <a:defRPr/>
            </a:pPr>
            <a:r>
              <a:rPr lang="en-GB" altLang="en-US" sz="2000" dirty="0">
                <a:latin typeface="Arial" panose="020B0604020202020204" pitchFamily="34" charset="0"/>
                <a:cs typeface="Arial" panose="020B0604020202020204" pitchFamily="34" charset="0"/>
              </a:rPr>
              <a:t>Lecturers detect plagiarism in a student’s work through experience and by using text-matching software ‘</a:t>
            </a:r>
            <a:r>
              <a:rPr lang="en-GB" altLang="en-US" sz="2000" b="1" dirty="0">
                <a:latin typeface="Arial" panose="020B0604020202020204" pitchFamily="34" charset="0"/>
                <a:cs typeface="Arial" panose="020B0604020202020204" pitchFamily="34" charset="0"/>
              </a:rPr>
              <a:t>turn it in</a:t>
            </a:r>
            <a:r>
              <a:rPr lang="en-GB" altLang="en-US" sz="2000" dirty="0">
                <a:latin typeface="Arial" panose="020B0604020202020204" pitchFamily="34" charset="0"/>
                <a:cs typeface="Arial" panose="020B0604020202020204" pitchFamily="34" charset="0"/>
              </a:rPr>
              <a:t>’ (similarity report). </a:t>
            </a:r>
          </a:p>
          <a:p>
            <a:pPr marL="0" indent="0">
              <a:buNone/>
              <a:defRPr/>
            </a:pPr>
            <a:r>
              <a:rPr lang="en-GB" altLang="en-US" sz="2000" dirty="0">
                <a:latin typeface="Arial" panose="020B0604020202020204" pitchFamily="34" charset="0"/>
                <a:cs typeface="Arial" panose="020B0604020202020204" pitchFamily="34" charset="0"/>
              </a:rPr>
              <a:t> </a:t>
            </a:r>
          </a:p>
          <a:p>
            <a:pPr>
              <a:defRPr/>
            </a:pPr>
            <a:r>
              <a:rPr lang="en-GB" altLang="en-US" sz="2000" dirty="0">
                <a:latin typeface="Arial" panose="020B0604020202020204" pitchFamily="34" charset="0"/>
                <a:cs typeface="Arial" panose="020B0604020202020204" pitchFamily="34" charset="0"/>
              </a:rPr>
              <a:t>Plagiarism can result in</a:t>
            </a:r>
            <a:br>
              <a:rPr lang="en-GB" altLang="en-US" sz="1600" dirty="0">
                <a:latin typeface="Arial" panose="020B0604020202020204" pitchFamily="34" charset="0"/>
                <a:cs typeface="Arial" panose="020B0604020202020204" pitchFamily="34" charset="0"/>
              </a:rPr>
            </a:br>
            <a:endParaRPr lang="en-GB" altLang="en-US" sz="1800" dirty="0">
              <a:latin typeface="Arial" panose="020B0604020202020204" pitchFamily="34" charset="0"/>
              <a:cs typeface="Arial" panose="020B0604020202020204" pitchFamily="34" charset="0"/>
            </a:endParaRPr>
          </a:p>
          <a:p>
            <a:pPr lvl="1">
              <a:defRPr/>
            </a:pPr>
            <a:r>
              <a:rPr lang="en-GB" altLang="en-US" sz="2000" dirty="0">
                <a:latin typeface="Arial" panose="020B0604020202020204" pitchFamily="34" charset="0"/>
                <a:cs typeface="Arial" panose="020B0604020202020204" pitchFamily="34" charset="0"/>
              </a:rPr>
              <a:t>Reduced, or no marks</a:t>
            </a:r>
            <a:br>
              <a:rPr lang="en-GB" altLang="en-US" sz="2000" dirty="0">
                <a:latin typeface="Arial" panose="020B0604020202020204" pitchFamily="34" charset="0"/>
                <a:cs typeface="Arial" panose="020B0604020202020204" pitchFamily="34" charset="0"/>
              </a:rPr>
            </a:br>
            <a:endParaRPr lang="en-GB" altLang="en-US" sz="2000" dirty="0">
              <a:latin typeface="Arial" panose="020B0604020202020204" pitchFamily="34" charset="0"/>
              <a:cs typeface="Arial" panose="020B0604020202020204" pitchFamily="34" charset="0"/>
            </a:endParaRPr>
          </a:p>
          <a:p>
            <a:pPr lvl="1">
              <a:defRPr/>
            </a:pPr>
            <a:r>
              <a:rPr lang="en-GB" altLang="en-US" sz="2000" dirty="0">
                <a:latin typeface="Arial" panose="020B0604020202020204" pitchFamily="34" charset="0"/>
                <a:cs typeface="Arial" panose="020B0604020202020204" pitchFamily="34" charset="0"/>
              </a:rPr>
              <a:t>Facing the University Disciplinary Board </a:t>
            </a:r>
            <a:br>
              <a:rPr lang="en-GB" altLang="en-US" sz="2000" dirty="0">
                <a:latin typeface="+mj-lt"/>
                <a:cs typeface="Times New Roman" panose="02020603050405020304" pitchFamily="18" charset="0"/>
              </a:rPr>
            </a:br>
            <a:endParaRPr lang="en-GB" altLang="en-US" sz="1800" dirty="0">
              <a:latin typeface="Times New Roman" panose="02020603050405020304" pitchFamily="18" charset="0"/>
              <a:cs typeface="Times New Roman" panose="02020603050405020304" pitchFamily="18" charset="0"/>
            </a:endParaRPr>
          </a:p>
        </p:txBody>
      </p:sp>
      <p:sp>
        <p:nvSpPr>
          <p:cNvPr id="52226" name="Title 1"/>
          <p:cNvSpPr>
            <a:spLocks noGrp="1"/>
          </p:cNvSpPr>
          <p:nvPr>
            <p:ph type="title"/>
          </p:nvPr>
        </p:nvSpPr>
        <p:spPr/>
        <p:txBody>
          <a:bodyPr/>
          <a:lstStyle/>
          <a:p>
            <a:r>
              <a:rPr lang="en-GB" altLang="en-US" sz="3200" dirty="0">
                <a:cs typeface="Times New Roman" panose="02020603050405020304" pitchFamily="18" charset="0"/>
              </a:rPr>
              <a:t>Plagiarism detection</a:t>
            </a:r>
          </a:p>
        </p:txBody>
      </p:sp>
      <p:pic>
        <p:nvPicPr>
          <p:cNvPr id="3" name="Picture 2" descr="Advance to Acquire Turnitin | FinSM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0344" y="2520533"/>
            <a:ext cx="2491212" cy="249121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051475392"/>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C45B3DF2-9EE9-4FBD-9928-B93798F7A413}"/>
              </a:ext>
            </a:extLst>
          </p:cNvPr>
          <p:cNvPicPr>
            <a:picLocks noGrp="1" noChangeAspect="1"/>
          </p:cNvPicPr>
          <p:nvPr>
            <p:ph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94080" y="1290684"/>
            <a:ext cx="9673955" cy="5320675"/>
          </a:xfrm>
          <a:noFill/>
        </p:spPr>
      </p:pic>
      <p:sp>
        <p:nvSpPr>
          <p:cNvPr id="3" name="Title 2">
            <a:extLst>
              <a:ext uri="{FF2B5EF4-FFF2-40B4-BE49-F238E27FC236}">
                <a16:creationId xmlns:a16="http://schemas.microsoft.com/office/drawing/2014/main" id="{256B74E7-9D3C-4F90-B896-565BC7B4C39F}"/>
              </a:ext>
            </a:extLst>
          </p:cNvPr>
          <p:cNvSpPr>
            <a:spLocks noGrp="1"/>
          </p:cNvSpPr>
          <p:nvPr>
            <p:ph type="title"/>
          </p:nvPr>
        </p:nvSpPr>
        <p:spPr>
          <a:xfrm>
            <a:off x="1905567" y="183155"/>
            <a:ext cx="8229600" cy="596993"/>
          </a:xfrm>
        </p:spPr>
        <p:txBody>
          <a:bodyPr>
            <a:normAutofit fontScale="90000"/>
          </a:bodyPr>
          <a:lstStyle/>
          <a:p>
            <a:r>
              <a:rPr lang="en-GB" dirty="0"/>
              <a:t>Turnitin Similarity report</a:t>
            </a:r>
          </a:p>
        </p:txBody>
      </p:sp>
      <p:sp>
        <p:nvSpPr>
          <p:cNvPr id="6" name="TextBox 5">
            <a:extLst>
              <a:ext uri="{FF2B5EF4-FFF2-40B4-BE49-F238E27FC236}">
                <a16:creationId xmlns:a16="http://schemas.microsoft.com/office/drawing/2014/main" id="{AB28BEEF-E9B5-4E45-92BC-ACB2936E5952}"/>
              </a:ext>
            </a:extLst>
          </p:cNvPr>
          <p:cNvSpPr txBox="1"/>
          <p:nvPr/>
        </p:nvSpPr>
        <p:spPr>
          <a:xfrm>
            <a:off x="7867403" y="5752330"/>
            <a:ext cx="2440092" cy="200055"/>
          </a:xfrm>
          <a:prstGeom prst="rect">
            <a:avLst/>
          </a:prstGeom>
          <a:solidFill>
            <a:srgbClr val="000000"/>
          </a:solidFill>
        </p:spPr>
        <p:txBody>
          <a:bodyPr wrap="none" rtlCol="0">
            <a:spAutoFit/>
          </a:bodyPr>
          <a:lstStyle/>
          <a:p>
            <a:pPr algn="r">
              <a:spcAft>
                <a:spcPts val="600"/>
              </a:spcAft>
            </a:pPr>
            <a:r>
              <a:rPr lang="en-GB" sz="700">
                <a:solidFill>
                  <a:srgbClr val="FFFFFF"/>
                </a:solidFill>
                <a:hlinkClick r:id="rId3" tooltip="https://cat.xula.edu/food/brightspace-tip-121-turnitin-feedback-studio/">
                  <a:extLst>
                    <a:ext uri="{A12FA001-AC4F-418D-AE19-62706E023703}">
                      <ahyp:hlinkClr xmlns:ahyp="http://schemas.microsoft.com/office/drawing/2018/hyperlinkcolor" val="tx"/>
                    </a:ext>
                  </a:extLst>
                </a:hlinkClick>
              </a:rPr>
              <a:t>This Photo</a:t>
            </a:r>
            <a:r>
              <a:rPr lang="en-GB" sz="700">
                <a:solidFill>
                  <a:srgbClr val="FFFFFF"/>
                </a:solidFill>
              </a:rPr>
              <a:t> by Unknown Author is licensed under </a:t>
            </a:r>
            <a:r>
              <a:rPr lang="en-GB"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GB" sz="700">
              <a:solidFill>
                <a:srgbClr val="FFFFFF"/>
              </a:solidFill>
            </a:endParaRPr>
          </a:p>
        </p:txBody>
      </p:sp>
    </p:spTree>
    <p:extLst>
      <p:ext uri="{BB962C8B-B14F-4D97-AF65-F5344CB8AC3E}">
        <p14:creationId xmlns:p14="http://schemas.microsoft.com/office/powerpoint/2010/main" val="3296368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718" y="183154"/>
            <a:ext cx="10972800" cy="610054"/>
          </a:xfrm>
        </p:spPr>
        <p:txBody>
          <a:bodyPr/>
          <a:lstStyle/>
          <a:p>
            <a:r>
              <a:rPr lang="en-GB" dirty="0"/>
              <a:t>Is this plagiarism?</a:t>
            </a:r>
          </a:p>
        </p:txBody>
      </p:sp>
      <p:pic>
        <p:nvPicPr>
          <p:cNvPr id="7" name="Picture 6">
            <a:extLst>
              <a:ext uri="{FF2B5EF4-FFF2-40B4-BE49-F238E27FC236}">
                <a16:creationId xmlns:a16="http://schemas.microsoft.com/office/drawing/2014/main" id="{7F64B26C-FEBC-414C-AA21-ACBF1EFCCA60}"/>
              </a:ext>
            </a:extLst>
          </p:cNvPr>
          <p:cNvPicPr>
            <a:picLocks noChangeAspect="1"/>
          </p:cNvPicPr>
          <p:nvPr/>
        </p:nvPicPr>
        <p:blipFill rotWithShape="1">
          <a:blip r:embed="rId2"/>
          <a:srcRect t="3067"/>
          <a:stretch/>
        </p:blipFill>
        <p:spPr>
          <a:xfrm>
            <a:off x="1326994" y="1317584"/>
            <a:ext cx="9266663" cy="4711202"/>
          </a:xfrm>
          <a:prstGeom prst="rect">
            <a:avLst/>
          </a:prstGeom>
        </p:spPr>
      </p:pic>
    </p:spTree>
    <p:extLst>
      <p:ext uri="{BB962C8B-B14F-4D97-AF65-F5344CB8AC3E}">
        <p14:creationId xmlns:p14="http://schemas.microsoft.com/office/powerpoint/2010/main" val="3775026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718" y="183154"/>
            <a:ext cx="10972800" cy="610054"/>
          </a:xfrm>
        </p:spPr>
        <p:txBody>
          <a:bodyPr/>
          <a:lstStyle/>
          <a:p>
            <a:r>
              <a:rPr lang="en-GB" sz="2800" dirty="0"/>
              <a:t>Yes it is plagiarism – copied text is not in quotation marks +  poor citation placement</a:t>
            </a:r>
          </a:p>
        </p:txBody>
      </p:sp>
      <p:pic>
        <p:nvPicPr>
          <p:cNvPr id="7" name="Picture 6">
            <a:extLst>
              <a:ext uri="{FF2B5EF4-FFF2-40B4-BE49-F238E27FC236}">
                <a16:creationId xmlns:a16="http://schemas.microsoft.com/office/drawing/2014/main" id="{7F64B26C-FEBC-414C-AA21-ACBF1EFCCA60}"/>
              </a:ext>
            </a:extLst>
          </p:cNvPr>
          <p:cNvPicPr>
            <a:picLocks noChangeAspect="1"/>
          </p:cNvPicPr>
          <p:nvPr/>
        </p:nvPicPr>
        <p:blipFill rotWithShape="1">
          <a:blip r:embed="rId2"/>
          <a:srcRect t="3067"/>
          <a:stretch/>
        </p:blipFill>
        <p:spPr>
          <a:xfrm>
            <a:off x="3004551" y="1381453"/>
            <a:ext cx="8436600" cy="4289195"/>
          </a:xfrm>
          <a:prstGeom prst="rect">
            <a:avLst/>
          </a:prstGeom>
        </p:spPr>
      </p:pic>
      <p:sp>
        <p:nvSpPr>
          <p:cNvPr id="3" name="TextBox 2">
            <a:extLst>
              <a:ext uri="{FF2B5EF4-FFF2-40B4-BE49-F238E27FC236}">
                <a16:creationId xmlns:a16="http://schemas.microsoft.com/office/drawing/2014/main" id="{50B6DAC3-AF40-4C72-9B7D-7FF71B4F1C5C}"/>
              </a:ext>
            </a:extLst>
          </p:cNvPr>
          <p:cNvSpPr txBox="1"/>
          <p:nvPr/>
        </p:nvSpPr>
        <p:spPr>
          <a:xfrm>
            <a:off x="476348" y="1561171"/>
            <a:ext cx="2244550" cy="3693319"/>
          </a:xfrm>
          <a:prstGeom prst="rect">
            <a:avLst/>
          </a:prstGeom>
          <a:noFill/>
        </p:spPr>
        <p:txBody>
          <a:bodyPr wrap="square" rtlCol="0">
            <a:spAutoFit/>
          </a:bodyPr>
          <a:lstStyle/>
          <a:p>
            <a:r>
              <a:rPr lang="en-GB" dirty="0"/>
              <a:t>A citation could be placed before the list </a:t>
            </a:r>
            <a:r>
              <a:rPr lang="en-GB" dirty="0" err="1"/>
              <a:t>e.g</a:t>
            </a:r>
            <a:r>
              <a:rPr lang="en-GB" dirty="0"/>
              <a:t> According to ERP (2020), OFGEMs approach included:</a:t>
            </a:r>
          </a:p>
          <a:p>
            <a:endParaRPr lang="en-GB" dirty="0"/>
          </a:p>
          <a:p>
            <a:r>
              <a:rPr lang="en-GB" dirty="0"/>
              <a:t>Some points could then be paraphrased.</a:t>
            </a:r>
          </a:p>
          <a:p>
            <a:r>
              <a:rPr lang="en-GB" dirty="0"/>
              <a:t>e.g. – highlighting competitive pricing</a:t>
            </a:r>
          </a:p>
          <a:p>
            <a:r>
              <a:rPr lang="en-GB" dirty="0"/>
              <a:t> If not possible, the copied parts should be in quotation marks</a:t>
            </a:r>
          </a:p>
        </p:txBody>
      </p:sp>
    </p:spTree>
    <p:extLst>
      <p:ext uri="{BB962C8B-B14F-4D97-AF65-F5344CB8AC3E}">
        <p14:creationId xmlns:p14="http://schemas.microsoft.com/office/powerpoint/2010/main" val="1874902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GB" altLang="en-US" sz="2800" dirty="0"/>
              <a:t>You will also need to consider the quality of the sources you reference!</a:t>
            </a:r>
          </a:p>
        </p:txBody>
      </p:sp>
      <p:sp>
        <p:nvSpPr>
          <p:cNvPr id="5" name="TextBox 4"/>
          <p:cNvSpPr txBox="1"/>
          <p:nvPr/>
        </p:nvSpPr>
        <p:spPr>
          <a:xfrm>
            <a:off x="952543" y="1443024"/>
            <a:ext cx="4515306" cy="5534849"/>
          </a:xfrm>
          <a:prstGeom prst="rect">
            <a:avLst/>
          </a:prstGeom>
          <a:noFill/>
        </p:spPr>
        <p:txBody>
          <a:bodyPr wrap="square">
            <a:spAutoFit/>
          </a:bodyPr>
          <a:lstStyle/>
          <a:p>
            <a:pPr>
              <a:lnSpc>
                <a:spcPct val="150000"/>
              </a:lnSpc>
              <a:defRPr/>
            </a:pPr>
            <a:r>
              <a:rPr lang="en-GB" sz="2000" dirty="0">
                <a:latin typeface="Arial" panose="020B0604020202020204" pitchFamily="34" charset="0"/>
                <a:cs typeface="Arial" panose="020B0604020202020204" pitchFamily="34" charset="0"/>
              </a:rPr>
              <a:t>Use and reference sources that you know are </a:t>
            </a:r>
            <a:r>
              <a:rPr lang="en-GB" sz="2000" b="1" dirty="0">
                <a:latin typeface="Arial" panose="020B0604020202020204" pitchFamily="34" charset="0"/>
                <a:cs typeface="Arial" panose="020B0604020202020204" pitchFamily="34" charset="0"/>
              </a:rPr>
              <a:t>authoritative</a:t>
            </a:r>
            <a:r>
              <a:rPr lang="en-GB" sz="2000" dirty="0">
                <a:latin typeface="Arial" panose="020B0604020202020204" pitchFamily="34" charset="0"/>
                <a:cs typeface="Arial" panose="020B0604020202020204" pitchFamily="34" charset="0"/>
              </a:rPr>
              <a:t>, </a:t>
            </a:r>
            <a:r>
              <a:rPr lang="en-GB" sz="2000" b="1" dirty="0">
                <a:latin typeface="Arial" panose="020B0604020202020204" pitchFamily="34" charset="0"/>
                <a:cs typeface="Arial" panose="020B0604020202020204" pitchFamily="34" charset="0"/>
              </a:rPr>
              <a:t>credible</a:t>
            </a:r>
            <a:r>
              <a:rPr lang="en-GB" sz="2000" dirty="0">
                <a:latin typeface="Arial" panose="020B0604020202020204" pitchFamily="34" charset="0"/>
                <a:cs typeface="Arial" panose="020B0604020202020204" pitchFamily="34" charset="0"/>
              </a:rPr>
              <a:t> and </a:t>
            </a:r>
            <a:r>
              <a:rPr lang="en-GB" sz="2000" b="1" dirty="0">
                <a:latin typeface="Arial" panose="020B0604020202020204" pitchFamily="34" charset="0"/>
                <a:cs typeface="Arial" panose="020B0604020202020204" pitchFamily="34" charset="0"/>
              </a:rPr>
              <a:t>reliable</a:t>
            </a:r>
            <a:r>
              <a:rPr lang="en-GB" sz="2000" dirty="0">
                <a:latin typeface="Arial" panose="020B0604020202020204" pitchFamily="34" charset="0"/>
                <a:cs typeface="Arial" panose="020B0604020202020204" pitchFamily="34" charset="0"/>
              </a:rPr>
              <a:t>.</a:t>
            </a:r>
          </a:p>
          <a:p>
            <a:pPr marL="257175" indent="-257175">
              <a:lnSpc>
                <a:spcPct val="150000"/>
              </a:lnSpc>
              <a:buFont typeface="Wingdings" panose="05000000000000000000" pitchFamily="2" charset="2"/>
              <a:buChar char="q"/>
              <a:defRPr/>
            </a:pPr>
            <a:r>
              <a:rPr lang="en-GB" sz="2000" dirty="0">
                <a:latin typeface="Arial" panose="020B0604020202020204" pitchFamily="34" charset="0"/>
                <a:cs typeface="Arial" panose="020B0604020202020204" pitchFamily="34" charset="0"/>
              </a:rPr>
              <a:t>Consider who the author is and what makes them an expert.</a:t>
            </a:r>
          </a:p>
          <a:p>
            <a:pPr marL="257175" indent="-257175">
              <a:lnSpc>
                <a:spcPct val="150000"/>
              </a:lnSpc>
              <a:buFont typeface="Wingdings" panose="05000000000000000000" pitchFamily="2" charset="2"/>
              <a:buChar char="q"/>
              <a:defRPr/>
            </a:pPr>
            <a:r>
              <a:rPr lang="en-GB" sz="2000" dirty="0">
                <a:latin typeface="Arial" panose="020B0604020202020204" pitchFamily="34" charset="0"/>
                <a:cs typeface="Arial" panose="020B0604020202020204" pitchFamily="34" charset="0"/>
              </a:rPr>
              <a:t>Consider how recent the information is. </a:t>
            </a:r>
          </a:p>
          <a:p>
            <a:pPr marL="257175" indent="-257175">
              <a:lnSpc>
                <a:spcPct val="150000"/>
              </a:lnSpc>
              <a:buFont typeface="Wingdings" panose="05000000000000000000" pitchFamily="2" charset="2"/>
              <a:buChar char="q"/>
              <a:defRPr/>
            </a:pPr>
            <a:r>
              <a:rPr lang="en-GB" sz="2000" dirty="0">
                <a:latin typeface="Arial" panose="020B0604020202020204" pitchFamily="34" charset="0"/>
                <a:cs typeface="Arial" panose="020B0604020202020204" pitchFamily="34" charset="0"/>
              </a:rPr>
              <a:t>Consider the purpose of the source (e.g. why it was written and intended audience).</a:t>
            </a:r>
          </a:p>
          <a:p>
            <a:pPr>
              <a:lnSpc>
                <a:spcPct val="150000"/>
              </a:lnSpc>
              <a:defRPr/>
            </a:pPr>
            <a:endParaRPr lang="en-GB" sz="2000" dirty="0">
              <a:latin typeface="Arial" panose="020B0604020202020204" pitchFamily="34" charset="0"/>
              <a:cs typeface="Arial" panose="020B0604020202020204" pitchFamily="34" charset="0"/>
            </a:endParaRPr>
          </a:p>
          <a:p>
            <a:pPr>
              <a:lnSpc>
                <a:spcPct val="150000"/>
              </a:lnSpc>
              <a:defRPr/>
            </a:pPr>
            <a:endParaRPr lang="en-GB" dirty="0">
              <a:latin typeface="Arial" panose="020B0604020202020204" pitchFamily="34" charset="0"/>
              <a:cs typeface="Arial" panose="020B0604020202020204" pitchFamily="34" charset="0"/>
            </a:endParaRPr>
          </a:p>
        </p:txBody>
      </p:sp>
      <p:pic>
        <p:nvPicPr>
          <p:cNvPr id="6" name="Content Placeholder 5" descr="Magnifying glasses on yellow backdrop">
            <a:extLst>
              <a:ext uri="{FF2B5EF4-FFF2-40B4-BE49-F238E27FC236}">
                <a16:creationId xmlns:a16="http://schemas.microsoft.com/office/drawing/2014/main" id="{1149F300-1B99-4780-ADB7-1714BE2D70C7}"/>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6096000" y="1828799"/>
            <a:ext cx="5465655" cy="3648075"/>
          </a:xfrm>
        </p:spPr>
      </p:pic>
    </p:spTree>
    <p:extLst>
      <p:ext uri="{BB962C8B-B14F-4D97-AF65-F5344CB8AC3E}">
        <p14:creationId xmlns:p14="http://schemas.microsoft.com/office/powerpoint/2010/main" val="81138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anim calcmode="lin" valueType="num">
                                      <p:cBhvr>
                                        <p:cTn id="2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GB" altLang="en-US" dirty="0"/>
              <a:t>Activity</a:t>
            </a:r>
          </a:p>
        </p:txBody>
      </p:sp>
      <p:sp>
        <p:nvSpPr>
          <p:cNvPr id="4" name="Content Placeholder 3"/>
          <p:cNvSpPr txBox="1">
            <a:spLocks noGrp="1"/>
          </p:cNvSpPr>
          <p:nvPr>
            <p:ph sz="quarter" idx="10"/>
          </p:nvPr>
        </p:nvSpPr>
        <p:spPr>
          <a:xfrm>
            <a:off x="278985" y="1344401"/>
            <a:ext cx="11202571" cy="5360506"/>
          </a:xfrm>
        </p:spPr>
        <p:txBody>
          <a:bodyPr wrap="square" rtlCol="0">
            <a:spAutoFit/>
          </a:bodyPr>
          <a:lstStyle/>
          <a:p>
            <a:pPr marL="0" indent="0">
              <a:buNone/>
              <a:defRPr/>
            </a:pPr>
            <a:r>
              <a:rPr lang="en-GB" sz="2400" b="1" dirty="0"/>
              <a:t>Put these sources in order of strength. How suitable are they for academic assignments?</a:t>
            </a:r>
            <a:endParaRPr lang="en-GB" dirty="0"/>
          </a:p>
          <a:p>
            <a:pPr lvl="1">
              <a:lnSpc>
                <a:spcPct val="150000"/>
              </a:lnSpc>
              <a:defRPr/>
            </a:pPr>
            <a:r>
              <a:rPr lang="en-GB" sz="2300" dirty="0"/>
              <a:t>Wikipedia entry</a:t>
            </a:r>
          </a:p>
          <a:p>
            <a:pPr lvl="1">
              <a:lnSpc>
                <a:spcPct val="150000"/>
              </a:lnSpc>
              <a:defRPr/>
            </a:pPr>
            <a:r>
              <a:rPr lang="en-GB" sz="2300" dirty="0"/>
              <a:t>Journal article </a:t>
            </a:r>
          </a:p>
          <a:p>
            <a:pPr lvl="1">
              <a:lnSpc>
                <a:spcPct val="150000"/>
              </a:lnSpc>
              <a:defRPr/>
            </a:pPr>
            <a:r>
              <a:rPr lang="en-GB" sz="2300" dirty="0"/>
              <a:t>Company report</a:t>
            </a:r>
          </a:p>
          <a:p>
            <a:pPr lvl="1">
              <a:lnSpc>
                <a:spcPct val="150000"/>
              </a:lnSpc>
              <a:defRPr/>
            </a:pPr>
            <a:r>
              <a:rPr lang="en-GB" sz="2300" dirty="0"/>
              <a:t>General website (.com / .co.uk)</a:t>
            </a:r>
          </a:p>
          <a:p>
            <a:pPr lvl="1">
              <a:lnSpc>
                <a:spcPct val="150000"/>
              </a:lnSpc>
              <a:defRPr/>
            </a:pPr>
            <a:r>
              <a:rPr lang="en-GB" sz="2300" dirty="0"/>
              <a:t>Academic text book</a:t>
            </a:r>
          </a:p>
          <a:p>
            <a:pPr lvl="1">
              <a:lnSpc>
                <a:spcPct val="150000"/>
              </a:lnSpc>
              <a:defRPr/>
            </a:pPr>
            <a:r>
              <a:rPr lang="en-GB" sz="2300" dirty="0"/>
              <a:t>News article</a:t>
            </a:r>
          </a:p>
          <a:p>
            <a:pPr lvl="1">
              <a:defRPr/>
            </a:pPr>
            <a:endParaRPr lang="en-GB" dirty="0"/>
          </a:p>
          <a:p>
            <a:pPr marL="42863" indent="0">
              <a:buNone/>
              <a:defRPr/>
            </a:pPr>
            <a:r>
              <a:rPr lang="en-GB" sz="2400" b="1" dirty="0"/>
              <a:t>Which would you avoid using in your assignments?</a:t>
            </a:r>
          </a:p>
        </p:txBody>
      </p:sp>
    </p:spTree>
    <p:extLst>
      <p:ext uri="{BB962C8B-B14F-4D97-AF65-F5344CB8AC3E}">
        <p14:creationId xmlns:p14="http://schemas.microsoft.com/office/powerpoint/2010/main" val="1150545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37CC74C-D031-4B43-BE29-B2E1F8A5FE5B}"/>
              </a:ext>
            </a:extLst>
          </p:cNvPr>
          <p:cNvGraphicFramePr>
            <a:graphicFrameLocks noGrp="1"/>
          </p:cNvGraphicFramePr>
          <p:nvPr>
            <p:ph sz="quarter" idx="10"/>
          </p:nvPr>
        </p:nvGraphicFramePr>
        <p:xfrm>
          <a:off x="508000" y="1116013"/>
          <a:ext cx="11202988" cy="4906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BCAFFA32-0FFE-48C7-884A-0500A1B689F2}"/>
              </a:ext>
            </a:extLst>
          </p:cNvPr>
          <p:cNvSpPr>
            <a:spLocks noGrp="1"/>
          </p:cNvSpPr>
          <p:nvPr>
            <p:ph type="title"/>
          </p:nvPr>
        </p:nvSpPr>
        <p:spPr/>
        <p:txBody>
          <a:bodyPr/>
          <a:lstStyle/>
          <a:p>
            <a:r>
              <a:rPr lang="en-GB" sz="3200" dirty="0"/>
              <a:t>Decisions, decisions: Evaluating sources of information.</a:t>
            </a:r>
          </a:p>
        </p:txBody>
      </p:sp>
      <p:pic>
        <p:nvPicPr>
          <p:cNvPr id="6" name="Picture 5" descr="Icon&#10;&#10;Description automatically generated">
            <a:extLst>
              <a:ext uri="{FF2B5EF4-FFF2-40B4-BE49-F238E27FC236}">
                <a16:creationId xmlns:a16="http://schemas.microsoft.com/office/drawing/2014/main" id="{A5823BA2-F650-450F-9528-0675C6AA2F60}"/>
              </a:ext>
            </a:extLst>
          </p:cNvPr>
          <p:cNvPicPr>
            <a:picLocks noChangeAspect="1"/>
          </p:cNvPicPr>
          <p:nvPr/>
        </p:nvPicPr>
        <p:blipFill>
          <a:blip r:embed="rId8"/>
          <a:stretch>
            <a:fillRect/>
          </a:stretch>
        </p:blipFill>
        <p:spPr>
          <a:xfrm>
            <a:off x="5380119" y="2809301"/>
            <a:ext cx="1431762" cy="1431762"/>
          </a:xfrm>
          <a:prstGeom prst="rect">
            <a:avLst/>
          </a:prstGeom>
        </p:spPr>
      </p:pic>
    </p:spTree>
    <p:extLst>
      <p:ext uri="{BB962C8B-B14F-4D97-AF65-F5344CB8AC3E}">
        <p14:creationId xmlns:p14="http://schemas.microsoft.com/office/powerpoint/2010/main" val="305378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228294" y="1861585"/>
            <a:ext cx="3533967" cy="3817739"/>
          </a:xfrm>
        </p:spPr>
        <p:txBody>
          <a:bodyPr/>
          <a:lstStyle/>
          <a:p>
            <a:pPr>
              <a:defRPr/>
            </a:pPr>
            <a:endParaRPr lang="en-GB" sz="2000" dirty="0"/>
          </a:p>
          <a:p>
            <a:pPr>
              <a:buFont typeface="Arial" panose="020B0604020202020204" pitchFamily="34" charset="0"/>
              <a:buChar char="•"/>
              <a:defRPr/>
            </a:pPr>
            <a:r>
              <a:rPr lang="en-GB" sz="2000" dirty="0"/>
              <a:t>Present answer to question(s), proposing solutions and recommendations</a:t>
            </a:r>
          </a:p>
          <a:p>
            <a:pPr marL="0" indent="0">
              <a:buNone/>
              <a:defRPr/>
            </a:pPr>
            <a:endParaRPr lang="en-GB" dirty="0"/>
          </a:p>
          <a:p>
            <a:pPr marL="0" indent="0">
              <a:buNone/>
              <a:defRPr/>
            </a:pPr>
            <a:r>
              <a:rPr lang="en-GB" dirty="0"/>
              <a:t> </a:t>
            </a:r>
          </a:p>
        </p:txBody>
      </p:sp>
      <p:sp>
        <p:nvSpPr>
          <p:cNvPr id="12290" name="Title 1"/>
          <p:cNvSpPr>
            <a:spLocks noGrp="1"/>
          </p:cNvSpPr>
          <p:nvPr>
            <p:ph type="title"/>
          </p:nvPr>
        </p:nvSpPr>
        <p:spPr/>
        <p:txBody>
          <a:bodyPr/>
          <a:lstStyle/>
          <a:p>
            <a:r>
              <a:rPr lang="en-GB" altLang="en-US" dirty="0"/>
              <a:t>Types of report</a:t>
            </a:r>
          </a:p>
        </p:txBody>
      </p:sp>
      <p:sp>
        <p:nvSpPr>
          <p:cNvPr id="12291" name="Text Placeholder 3"/>
          <p:cNvSpPr>
            <a:spLocks noGrp="1"/>
          </p:cNvSpPr>
          <p:nvPr>
            <p:ph type="body" idx="4294967295"/>
          </p:nvPr>
        </p:nvSpPr>
        <p:spPr>
          <a:xfrm>
            <a:off x="1865746" y="1535113"/>
            <a:ext cx="4040188" cy="639762"/>
          </a:xfrm>
        </p:spPr>
        <p:txBody>
          <a:bodyPr/>
          <a:lstStyle/>
          <a:p>
            <a:pPr marL="0" indent="0">
              <a:buNone/>
            </a:pPr>
            <a:r>
              <a:rPr lang="en-GB" altLang="en-US" sz="2800" dirty="0">
                <a:latin typeface="Arial" panose="020B0604020202020204" pitchFamily="34" charset="0"/>
                <a:cs typeface="Arial" panose="020B0604020202020204" pitchFamily="34" charset="0"/>
              </a:rPr>
              <a:t>Analytical reports</a:t>
            </a:r>
          </a:p>
        </p:txBody>
      </p:sp>
      <p:sp>
        <p:nvSpPr>
          <p:cNvPr id="12293" name="Text Placeholder 5"/>
          <p:cNvSpPr>
            <a:spLocks noGrp="1"/>
          </p:cNvSpPr>
          <p:nvPr>
            <p:ph type="body" sz="quarter" idx="4294967295"/>
          </p:nvPr>
        </p:nvSpPr>
        <p:spPr>
          <a:xfrm>
            <a:off x="6400195" y="1535113"/>
            <a:ext cx="4041775" cy="639762"/>
          </a:xfrm>
        </p:spPr>
        <p:txBody>
          <a:bodyPr/>
          <a:lstStyle/>
          <a:p>
            <a:pPr marL="0" indent="0">
              <a:buNone/>
            </a:pPr>
            <a:r>
              <a:rPr lang="en-GB" altLang="en-US" sz="2800" dirty="0">
                <a:latin typeface="Arial" panose="020B0604020202020204" pitchFamily="34" charset="0"/>
                <a:cs typeface="Arial" panose="020B0604020202020204" pitchFamily="34" charset="0"/>
              </a:rPr>
              <a:t>Practical reports</a:t>
            </a:r>
          </a:p>
        </p:txBody>
      </p:sp>
      <p:sp>
        <p:nvSpPr>
          <p:cNvPr id="7" name="Content Placeholder 6"/>
          <p:cNvSpPr>
            <a:spLocks noGrp="1"/>
          </p:cNvSpPr>
          <p:nvPr>
            <p:ph sz="quarter" idx="4294967295"/>
          </p:nvPr>
        </p:nvSpPr>
        <p:spPr>
          <a:xfrm>
            <a:off x="6579157" y="2210835"/>
            <a:ext cx="3384550" cy="3355868"/>
          </a:xfrm>
        </p:spPr>
        <p:txBody>
          <a:bodyPr/>
          <a:lstStyle/>
          <a:p>
            <a:pPr>
              <a:defRPr/>
            </a:pPr>
            <a:r>
              <a:rPr lang="en-GB" sz="2000" dirty="0">
                <a:latin typeface="Arial" panose="020B0604020202020204" pitchFamily="34" charset="0"/>
                <a:cs typeface="Arial" panose="020B0604020202020204" pitchFamily="34" charset="0"/>
              </a:rPr>
              <a:t>Discuss the procedures, results and significance of practical work/experiments </a:t>
            </a:r>
          </a:p>
          <a:p>
            <a:pPr marL="0" indent="0">
              <a:buNone/>
              <a:defRPr/>
            </a:pPr>
            <a:r>
              <a:rPr lang="en-GB" sz="2000" dirty="0">
                <a:latin typeface="Arial" panose="020B0604020202020204" pitchFamily="34" charset="0"/>
                <a:cs typeface="Arial" panose="020B0604020202020204" pitchFamily="34" charset="0"/>
              </a:rPr>
              <a:t>	(e.g. lab reports) </a:t>
            </a:r>
          </a:p>
        </p:txBody>
      </p:sp>
      <p:pic>
        <p:nvPicPr>
          <p:cNvPr id="12295" name="Picture 7" descr="Microscope"/>
          <p:cNvPicPr>
            <a:picLocks noChangeAspect="1"/>
          </p:cNvPicPr>
          <p:nvPr/>
        </p:nvPicPr>
        <p:blipFill>
          <a:blip r:embed="rId2">
            <a:extLst>
              <a:ext uri="{96DAC541-7B7A-43D3-8B79-37D633B846F1}">
                <asvg:svgBlip xmlns:asvg="http://schemas.microsoft.com/office/drawing/2016/SVG/main" r:embed="rId3"/>
              </a:ext>
            </a:extLst>
          </a:blip>
          <a:srcRect/>
          <a:stretch/>
        </p:blipFill>
        <p:spPr bwMode="auto">
          <a:xfrm>
            <a:off x="7287803" y="4182840"/>
            <a:ext cx="1690944" cy="1690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8" descr="Magnifying glass"/>
          <p:cNvPicPr>
            <a:picLocks noChangeAspect="1"/>
          </p:cNvPicPr>
          <p:nvPr/>
        </p:nvPicPr>
        <p:blipFill>
          <a:blip r:embed="rId4">
            <a:extLst>
              <a:ext uri="{96DAC541-7B7A-43D3-8B79-37D633B846F1}">
                <asvg:svgBlip xmlns:asvg="http://schemas.microsoft.com/office/drawing/2016/SVG/main" r:embed="rId5"/>
              </a:ext>
            </a:extLst>
          </a:blip>
          <a:srcRect/>
          <a:stretch/>
        </p:blipFill>
        <p:spPr bwMode="auto">
          <a:xfrm>
            <a:off x="2864386" y="4182838"/>
            <a:ext cx="1573737" cy="157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Content Placeholder 2"/>
          <p:cNvSpPr>
            <a:spLocks noGrp="1"/>
          </p:cNvSpPr>
          <p:nvPr>
            <p:ph sz="quarter" idx="10"/>
          </p:nvPr>
        </p:nvSpPr>
        <p:spPr>
          <a:xfrm>
            <a:off x="3540125" y="1619220"/>
            <a:ext cx="8171202" cy="4906991"/>
          </a:xfrm>
        </p:spPr>
        <p:txBody>
          <a:bodyPr/>
          <a:lstStyle/>
          <a:p>
            <a:pPr lvl="1">
              <a:lnSpc>
                <a:spcPct val="150000"/>
              </a:lnSpc>
            </a:pPr>
            <a:r>
              <a:rPr lang="en-GB" altLang="en-US" sz="1800" b="1" dirty="0"/>
              <a:t>Journal article </a:t>
            </a:r>
            <a:r>
              <a:rPr lang="en-GB" altLang="en-US" sz="1600" dirty="0">
                <a:solidFill>
                  <a:schemeClr val="accent2"/>
                </a:solidFill>
              </a:rPr>
              <a:t>(‘peer reviewed’ - research focused)</a:t>
            </a:r>
          </a:p>
          <a:p>
            <a:pPr lvl="1">
              <a:lnSpc>
                <a:spcPct val="150000"/>
              </a:lnSpc>
            </a:pPr>
            <a:r>
              <a:rPr lang="en-GB" altLang="en-US" sz="1800" b="1" dirty="0"/>
              <a:t>Company report </a:t>
            </a:r>
            <a:r>
              <a:rPr lang="en-GB" altLang="en-US" sz="1600" dirty="0">
                <a:solidFill>
                  <a:schemeClr val="accent2"/>
                </a:solidFill>
              </a:rPr>
              <a:t>(industry information, but may have bias and absent information)</a:t>
            </a:r>
          </a:p>
          <a:p>
            <a:pPr lvl="1">
              <a:lnSpc>
                <a:spcPct val="150000"/>
              </a:lnSpc>
            </a:pPr>
            <a:r>
              <a:rPr lang="en-GB" altLang="en-US" sz="1800" b="1" dirty="0"/>
              <a:t>Academic text book </a:t>
            </a:r>
            <a:r>
              <a:rPr lang="en-GB" altLang="en-US" sz="1600" dirty="0">
                <a:solidFill>
                  <a:schemeClr val="accent2"/>
                </a:solidFill>
              </a:rPr>
              <a:t>(provides overview)</a:t>
            </a:r>
          </a:p>
          <a:p>
            <a:pPr lvl="1">
              <a:lnSpc>
                <a:spcPct val="150000"/>
              </a:lnSpc>
            </a:pPr>
            <a:r>
              <a:rPr lang="en-GB" altLang="en-US" sz="1800" b="1" dirty="0"/>
              <a:t>News article </a:t>
            </a:r>
            <a:r>
              <a:rPr lang="en-GB" altLang="en-US" sz="1600" dirty="0">
                <a:solidFill>
                  <a:schemeClr val="accent2"/>
                </a:solidFill>
              </a:rPr>
              <a:t>(can be used to highlight public trends, but beware of bias, fake  news and tabloid press)</a:t>
            </a:r>
          </a:p>
          <a:p>
            <a:pPr lvl="1">
              <a:lnSpc>
                <a:spcPct val="150000"/>
              </a:lnSpc>
            </a:pPr>
            <a:r>
              <a:rPr lang="en-GB" altLang="en-US" sz="1800" b="1" dirty="0"/>
              <a:t>General website </a:t>
            </a:r>
            <a:r>
              <a:rPr lang="en-GB" altLang="en-US" sz="1600" dirty="0">
                <a:solidFill>
                  <a:schemeClr val="accent2"/>
                </a:solidFill>
              </a:rPr>
              <a:t>(may have unreliable, non-expert 				information. Relevant, official, company and government websites can be 	used)</a:t>
            </a:r>
            <a:endParaRPr lang="en-GB" altLang="en-US" sz="1800" dirty="0">
              <a:solidFill>
                <a:schemeClr val="accent2"/>
              </a:solidFill>
            </a:endParaRPr>
          </a:p>
          <a:p>
            <a:pPr lvl="1">
              <a:lnSpc>
                <a:spcPct val="150000"/>
              </a:lnSpc>
            </a:pPr>
            <a:r>
              <a:rPr lang="en-GB" altLang="en-US" sz="1800" b="1" dirty="0"/>
              <a:t>Wikipedia entry </a:t>
            </a:r>
            <a:r>
              <a:rPr lang="en-GB" altLang="en-US" sz="1600" dirty="0">
                <a:solidFill>
                  <a:schemeClr val="accent2"/>
                </a:solidFill>
              </a:rPr>
              <a:t>(unreliable information)</a:t>
            </a:r>
          </a:p>
          <a:p>
            <a:pPr marL="457200" lvl="1" indent="0">
              <a:buNone/>
            </a:pPr>
            <a:endParaRPr lang="en-GB" altLang="en-US" sz="1800" dirty="0"/>
          </a:p>
          <a:p>
            <a:pPr marL="0" indent="0">
              <a:buNone/>
            </a:pPr>
            <a:endParaRPr lang="en-GB" altLang="en-US" dirty="0"/>
          </a:p>
        </p:txBody>
      </p:sp>
      <p:sp>
        <p:nvSpPr>
          <p:cNvPr id="6" name="Title 5">
            <a:extLst>
              <a:ext uri="{FF2B5EF4-FFF2-40B4-BE49-F238E27FC236}">
                <a16:creationId xmlns:a16="http://schemas.microsoft.com/office/drawing/2014/main" id="{0A13103B-E126-4C72-9E2E-B4D28D0C8903}"/>
              </a:ext>
            </a:extLst>
          </p:cNvPr>
          <p:cNvSpPr>
            <a:spLocks noGrp="1"/>
          </p:cNvSpPr>
          <p:nvPr>
            <p:ph type="title"/>
          </p:nvPr>
        </p:nvSpPr>
        <p:spPr/>
        <p:txBody>
          <a:bodyPr/>
          <a:lstStyle/>
          <a:p>
            <a:endParaRPr lang="en-GB"/>
          </a:p>
        </p:txBody>
      </p:sp>
      <p:sp>
        <p:nvSpPr>
          <p:cNvPr id="4" name="Up Arrow 3"/>
          <p:cNvSpPr/>
          <p:nvPr/>
        </p:nvSpPr>
        <p:spPr>
          <a:xfrm>
            <a:off x="3108325" y="1619220"/>
            <a:ext cx="431800" cy="4087535"/>
          </a:xfrm>
          <a:prstGeom prst="upArrow">
            <a:avLst>
              <a:gd name="adj1" fmla="val 5407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2" name="Picture 1" descr="File:Green check.png - CLEW Wiki"/>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567" y="2025440"/>
            <a:ext cx="826234" cy="826234"/>
          </a:xfrm>
          <a:prstGeom prst="rect">
            <a:avLst/>
          </a:prstGeom>
        </p:spPr>
      </p:pic>
      <p:pic>
        <p:nvPicPr>
          <p:cNvPr id="3" name="Picture 2" descr="BIG IMAGE (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0250" y="4724966"/>
            <a:ext cx="519164" cy="444998"/>
          </a:xfrm>
          <a:prstGeom prst="rect">
            <a:avLst/>
          </a:prstGeom>
        </p:spPr>
      </p:pic>
      <p:sp>
        <p:nvSpPr>
          <p:cNvPr id="5" name="Star: 5 Points 4">
            <a:extLst>
              <a:ext uri="{FF2B5EF4-FFF2-40B4-BE49-F238E27FC236}">
                <a16:creationId xmlns:a16="http://schemas.microsoft.com/office/drawing/2014/main" id="{88718E07-B434-462E-BF1A-FB6FC60A2709}"/>
              </a:ext>
            </a:extLst>
          </p:cNvPr>
          <p:cNvSpPr/>
          <p:nvPr/>
        </p:nvSpPr>
        <p:spPr>
          <a:xfrm>
            <a:off x="2228160" y="1100863"/>
            <a:ext cx="715709" cy="703753"/>
          </a:xfrm>
          <a:prstGeom prst="star5">
            <a:avLst/>
          </a:prstGeom>
          <a:solidFill>
            <a:srgbClr val="FFFF0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26058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DB28C9A-7F2D-48A6-80EA-AF2DCE317144}"/>
              </a:ext>
            </a:extLst>
          </p:cNvPr>
          <p:cNvPicPr>
            <a:picLocks noChangeAspect="1"/>
          </p:cNvPicPr>
          <p:nvPr/>
        </p:nvPicPr>
        <p:blipFill rotWithShape="1">
          <a:blip r:embed="rId2"/>
          <a:srcRect l="17474" r="8022" b="2671"/>
          <a:stretch/>
        </p:blipFill>
        <p:spPr>
          <a:xfrm>
            <a:off x="5811046" y="1378790"/>
            <a:ext cx="6357052" cy="5103832"/>
          </a:xfrm>
          <a:prstGeom prst="rect">
            <a:avLst/>
          </a:prstGeom>
        </p:spPr>
      </p:pic>
      <p:sp>
        <p:nvSpPr>
          <p:cNvPr id="2" name="Title 1"/>
          <p:cNvSpPr>
            <a:spLocks noGrp="1"/>
          </p:cNvSpPr>
          <p:nvPr>
            <p:ph type="title"/>
          </p:nvPr>
        </p:nvSpPr>
        <p:spPr/>
        <p:txBody>
          <a:bodyPr/>
          <a:lstStyle/>
          <a:p>
            <a:r>
              <a:rPr lang="en-GB" dirty="0"/>
              <a:t>Finding relevant research</a:t>
            </a:r>
          </a:p>
        </p:txBody>
      </p:sp>
      <p:sp>
        <p:nvSpPr>
          <p:cNvPr id="7" name="Content Placeholder 6"/>
          <p:cNvSpPr>
            <a:spLocks noGrp="1"/>
          </p:cNvSpPr>
          <p:nvPr>
            <p:ph sz="quarter" idx="10"/>
          </p:nvPr>
        </p:nvSpPr>
        <p:spPr/>
        <p:txBody>
          <a:bodyPr>
            <a:normAutofit/>
          </a:bodyPr>
          <a:lstStyle/>
          <a:p>
            <a:endParaRPr lang="en-GB" dirty="0"/>
          </a:p>
          <a:p>
            <a:pPr marL="0" indent="0">
              <a:buNone/>
            </a:pPr>
            <a:endParaRPr lang="en-GB" dirty="0"/>
          </a:p>
          <a:p>
            <a:pPr marL="0" indent="0">
              <a:buNone/>
            </a:pPr>
            <a:endParaRPr lang="en-GB" dirty="0"/>
          </a:p>
        </p:txBody>
      </p:sp>
      <p:grpSp>
        <p:nvGrpSpPr>
          <p:cNvPr id="5" name="Group 4">
            <a:extLst>
              <a:ext uri="{FF2B5EF4-FFF2-40B4-BE49-F238E27FC236}">
                <a16:creationId xmlns:a16="http://schemas.microsoft.com/office/drawing/2014/main" id="{1C31EA81-0834-4252-B5C5-4D3C85D4F65F}"/>
              </a:ext>
            </a:extLst>
          </p:cNvPr>
          <p:cNvGrpSpPr/>
          <p:nvPr/>
        </p:nvGrpSpPr>
        <p:grpSpPr>
          <a:xfrm>
            <a:off x="1496229" y="5131630"/>
            <a:ext cx="4595570" cy="1021858"/>
            <a:chOff x="999687" y="4757731"/>
            <a:chExt cx="4595570" cy="1021858"/>
          </a:xfrm>
        </p:grpSpPr>
        <p:sp>
          <p:nvSpPr>
            <p:cNvPr id="3" name="Rectangle: Rounded Corners 2">
              <a:extLst>
                <a:ext uri="{FF2B5EF4-FFF2-40B4-BE49-F238E27FC236}">
                  <a16:creationId xmlns:a16="http://schemas.microsoft.com/office/drawing/2014/main" id="{7EA31C7F-9D49-467A-A968-1100D861888B}"/>
                </a:ext>
              </a:extLst>
            </p:cNvPr>
            <p:cNvSpPr/>
            <p:nvPr/>
          </p:nvSpPr>
          <p:spPr>
            <a:xfrm>
              <a:off x="999687" y="4757731"/>
              <a:ext cx="3384376" cy="1021858"/>
            </a:xfrm>
            <a:prstGeom prst="roundRect">
              <a:avLst/>
            </a:prstGeom>
            <a:solidFill>
              <a:srgbClr val="0070C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More info about finding and evaluating resources and library support on Aston </a:t>
              </a:r>
              <a:r>
                <a:rPr lang="en-GB" b="1" dirty="0" err="1"/>
                <a:t>LibGuides</a:t>
              </a:r>
              <a:endParaRPr lang="en-GB" b="1" dirty="0"/>
            </a:p>
          </p:txBody>
        </p:sp>
        <p:cxnSp>
          <p:nvCxnSpPr>
            <p:cNvPr id="13" name="Straight Arrow Connector 12">
              <a:extLst>
                <a:ext uri="{FF2B5EF4-FFF2-40B4-BE49-F238E27FC236}">
                  <a16:creationId xmlns:a16="http://schemas.microsoft.com/office/drawing/2014/main" id="{4CA6367E-5B73-40F0-BD05-0A512171E72D}"/>
                </a:ext>
              </a:extLst>
            </p:cNvPr>
            <p:cNvCxnSpPr/>
            <p:nvPr/>
          </p:nvCxnSpPr>
          <p:spPr>
            <a:xfrm>
              <a:off x="4384063" y="5176045"/>
              <a:ext cx="121119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grpSp>
      <p:sp>
        <p:nvSpPr>
          <p:cNvPr id="9" name="TextBox 8">
            <a:extLst>
              <a:ext uri="{FF2B5EF4-FFF2-40B4-BE49-F238E27FC236}">
                <a16:creationId xmlns:a16="http://schemas.microsoft.com/office/drawing/2014/main" id="{3726FC7C-93AF-4427-8A3A-C0053D6C5F07}"/>
              </a:ext>
            </a:extLst>
          </p:cNvPr>
          <p:cNvSpPr txBox="1"/>
          <p:nvPr/>
        </p:nvSpPr>
        <p:spPr>
          <a:xfrm>
            <a:off x="508756" y="6224812"/>
            <a:ext cx="6096000" cy="646331"/>
          </a:xfrm>
          <a:prstGeom prst="rect">
            <a:avLst/>
          </a:prstGeom>
          <a:noFill/>
        </p:spPr>
        <p:txBody>
          <a:bodyPr wrap="square">
            <a:spAutoFit/>
          </a:bodyPr>
          <a:lstStyle/>
          <a:p>
            <a:r>
              <a:rPr lang="en-GB" dirty="0">
                <a:hlinkClick r:id="rId3"/>
              </a:rPr>
              <a:t>https://libguides.aston.ac.uk/Engineering_Management</a:t>
            </a:r>
            <a:endParaRPr lang="en-GB" dirty="0"/>
          </a:p>
          <a:p>
            <a:endParaRPr lang="en-GB" dirty="0"/>
          </a:p>
        </p:txBody>
      </p:sp>
      <p:sp>
        <p:nvSpPr>
          <p:cNvPr id="4" name="TextBox 3">
            <a:extLst>
              <a:ext uri="{FF2B5EF4-FFF2-40B4-BE49-F238E27FC236}">
                <a16:creationId xmlns:a16="http://schemas.microsoft.com/office/drawing/2014/main" id="{73A4C3DB-B0BD-4231-98DB-77F173F35093}"/>
              </a:ext>
            </a:extLst>
          </p:cNvPr>
          <p:cNvSpPr txBox="1"/>
          <p:nvPr/>
        </p:nvSpPr>
        <p:spPr>
          <a:xfrm>
            <a:off x="1009626" y="1315844"/>
            <a:ext cx="3194384" cy="2215991"/>
          </a:xfrm>
          <a:prstGeom prst="rect">
            <a:avLst/>
          </a:prstGeom>
          <a:noFill/>
        </p:spPr>
        <p:txBody>
          <a:bodyPr wrap="square" rtlCol="0">
            <a:spAutoFit/>
          </a:bodyPr>
          <a:lstStyle/>
          <a:p>
            <a:pPr marL="0" indent="0">
              <a:buNone/>
            </a:pPr>
            <a:endParaRPr lang="en-GB" sz="2000" b="1" dirty="0"/>
          </a:p>
          <a:p>
            <a:pPr marL="0" indent="0">
              <a:buNone/>
            </a:pPr>
            <a:r>
              <a:rPr lang="en-GB" sz="2000" b="1" dirty="0"/>
              <a:t>Where?</a:t>
            </a:r>
          </a:p>
          <a:p>
            <a:pPr marL="0" indent="0">
              <a:buNone/>
            </a:pPr>
            <a:endParaRPr lang="en-GB" sz="2000" dirty="0"/>
          </a:p>
          <a:p>
            <a:r>
              <a:rPr lang="en-GB" sz="2000" dirty="0"/>
              <a:t>Aston Library ‘Smart Search’</a:t>
            </a:r>
          </a:p>
          <a:p>
            <a:endParaRPr lang="en-GB" sz="2000" dirty="0"/>
          </a:p>
          <a:p>
            <a:r>
              <a:rPr lang="en-GB" sz="2000" dirty="0"/>
              <a:t>Google Scholar</a:t>
            </a:r>
          </a:p>
          <a:p>
            <a:endParaRPr lang="en-GB" dirty="0"/>
          </a:p>
        </p:txBody>
      </p:sp>
    </p:spTree>
    <p:extLst>
      <p:ext uri="{BB962C8B-B14F-4D97-AF65-F5344CB8AC3E}">
        <p14:creationId xmlns:p14="http://schemas.microsoft.com/office/powerpoint/2010/main" val="4162635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710444" y="1088572"/>
            <a:ext cx="11202571" cy="4513276"/>
          </a:xfrm>
        </p:spPr>
        <p:txBody>
          <a:bodyPr>
            <a:normAutofit fontScale="77500" lnSpcReduction="20000"/>
          </a:bodyPr>
          <a:lstStyle/>
          <a:p>
            <a:pPr marL="0" indent="0">
              <a:buNone/>
            </a:pPr>
            <a:endParaRPr lang="en-GB" sz="2000" dirty="0"/>
          </a:p>
          <a:p>
            <a:r>
              <a:rPr lang="en-GB" sz="2300" b="1" dirty="0"/>
              <a:t>A very useful resource for finding research:</a:t>
            </a:r>
          </a:p>
          <a:p>
            <a:pPr marL="0" indent="0">
              <a:buNone/>
            </a:pPr>
            <a:r>
              <a:rPr lang="en-GB" sz="2300" dirty="0"/>
              <a:t>	Library Smart Search and </a:t>
            </a:r>
            <a:r>
              <a:rPr lang="en-GB" sz="2300" dirty="0" err="1"/>
              <a:t>Libguides</a:t>
            </a:r>
            <a:r>
              <a:rPr lang="en-GB" sz="2300" dirty="0"/>
              <a:t>: </a:t>
            </a:r>
          </a:p>
          <a:p>
            <a:pPr marL="0" indent="0">
              <a:buNone/>
            </a:pPr>
            <a:r>
              <a:rPr lang="en-GB" sz="2300" dirty="0"/>
              <a:t>	</a:t>
            </a:r>
            <a:r>
              <a:rPr lang="en-GB" sz="2300" dirty="0">
                <a:hlinkClick r:id="rId2"/>
              </a:rPr>
              <a:t>https://libguides.aston.ac.uk/Logistics</a:t>
            </a:r>
            <a:r>
              <a:rPr lang="en-GB" sz="2300" dirty="0"/>
              <a:t> 					</a:t>
            </a:r>
            <a:r>
              <a:rPr lang="en-GB" sz="2300" dirty="0">
                <a:hlinkClick r:id="rId3"/>
              </a:rPr>
              <a:t>https://libguides.aston.ac.uk/Engineering_Management</a:t>
            </a:r>
            <a:endParaRPr lang="en-GB" sz="2300" dirty="0"/>
          </a:p>
          <a:p>
            <a:pPr marL="0" indent="0">
              <a:buNone/>
            </a:pPr>
            <a:endParaRPr lang="en-GB" sz="2300" dirty="0"/>
          </a:p>
          <a:p>
            <a:r>
              <a:rPr lang="en-GB" sz="2300" b="1" dirty="0"/>
              <a:t>A very useful resource for referencing: </a:t>
            </a:r>
          </a:p>
          <a:p>
            <a:pPr marL="0" indent="0">
              <a:buNone/>
            </a:pPr>
            <a:r>
              <a:rPr lang="en-GB" sz="2300" dirty="0"/>
              <a:t>	Cite Them Right: </a:t>
            </a:r>
            <a:r>
              <a:rPr lang="en-US" sz="2300" dirty="0">
                <a:hlinkClick r:id="rId4"/>
              </a:rPr>
              <a:t>http://www.citethemrightonline.com/</a:t>
            </a:r>
            <a:endParaRPr lang="en-US" sz="2300" dirty="0"/>
          </a:p>
          <a:p>
            <a:pPr marL="0" indent="0">
              <a:buNone/>
            </a:pPr>
            <a:endParaRPr lang="en-GB" sz="2300" b="1" dirty="0"/>
          </a:p>
          <a:p>
            <a:r>
              <a:rPr lang="en-GB" sz="2300" b="1" dirty="0"/>
              <a:t>A very useful resource for academic vocabulary: </a:t>
            </a:r>
          </a:p>
          <a:p>
            <a:pPr marL="0" indent="0">
              <a:buNone/>
            </a:pPr>
            <a:r>
              <a:rPr lang="en-GB" sz="2300" dirty="0"/>
              <a:t>	Manchester University’s academic </a:t>
            </a:r>
            <a:r>
              <a:rPr lang="en-GB" sz="2300" dirty="0" err="1"/>
              <a:t>phrasebank</a:t>
            </a:r>
            <a:r>
              <a:rPr lang="en-GB" sz="2300" dirty="0"/>
              <a:t>: </a:t>
            </a:r>
            <a:r>
              <a:rPr lang="en-GB" sz="2300" dirty="0">
                <a:hlinkClick r:id="rId5"/>
              </a:rPr>
              <a:t>http://www.phrasebank.manchester.ac.uk/</a:t>
            </a:r>
            <a:endParaRPr lang="en-GB" sz="2300" dirty="0"/>
          </a:p>
          <a:p>
            <a:pPr marL="0" indent="0">
              <a:buNone/>
            </a:pPr>
            <a:endParaRPr lang="en-GB" sz="2300" dirty="0"/>
          </a:p>
          <a:p>
            <a:pPr marL="0" indent="0">
              <a:buNone/>
            </a:pPr>
            <a:endParaRPr lang="en-GB" dirty="0"/>
          </a:p>
        </p:txBody>
      </p:sp>
      <p:sp>
        <p:nvSpPr>
          <p:cNvPr id="2" name="Title 1"/>
          <p:cNvSpPr>
            <a:spLocks noGrp="1"/>
          </p:cNvSpPr>
          <p:nvPr>
            <p:ph type="title"/>
          </p:nvPr>
        </p:nvSpPr>
        <p:spPr/>
        <p:txBody>
          <a:bodyPr/>
          <a:lstStyle/>
          <a:p>
            <a:r>
              <a:rPr lang="en-GB" dirty="0"/>
              <a:t>Resources to help you…</a:t>
            </a:r>
          </a:p>
        </p:txBody>
      </p:sp>
    </p:spTree>
    <p:extLst>
      <p:ext uri="{BB962C8B-B14F-4D97-AF65-F5344CB8AC3E}">
        <p14:creationId xmlns:p14="http://schemas.microsoft.com/office/powerpoint/2010/main" val="8530479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picture containing indoor, table, sitting, person&#10;&#10;Description automatically generated">
            <a:extLst>
              <a:ext uri="{FF2B5EF4-FFF2-40B4-BE49-F238E27FC236}">
                <a16:creationId xmlns:a16="http://schemas.microsoft.com/office/drawing/2014/main" id="{FF32CA5E-88BB-4890-887A-E3DEBAE2F52B}"/>
              </a:ext>
            </a:extLst>
          </p:cNvPr>
          <p:cNvPicPr>
            <a:picLocks noGrp="1" noChangeAspect="1"/>
          </p:cNvPicPr>
          <p:nvPr>
            <p:ph sz="quarter" idx="10"/>
          </p:nvPr>
        </p:nvPicPr>
        <p:blipFill rotWithShape="1">
          <a:blip r:embed="rId3"/>
          <a:srcRect l="48152"/>
          <a:stretch/>
        </p:blipFill>
        <p:spPr>
          <a:xfrm>
            <a:off x="5997067" y="1479118"/>
            <a:ext cx="5733204" cy="3589593"/>
          </a:xfrm>
        </p:spPr>
      </p:pic>
      <p:sp>
        <p:nvSpPr>
          <p:cNvPr id="4" name="Title 3">
            <a:extLst>
              <a:ext uri="{FF2B5EF4-FFF2-40B4-BE49-F238E27FC236}">
                <a16:creationId xmlns:a16="http://schemas.microsoft.com/office/drawing/2014/main" id="{058BD442-57B3-462B-BC72-38ADFBC1BE53}"/>
              </a:ext>
            </a:extLst>
          </p:cNvPr>
          <p:cNvSpPr>
            <a:spLocks noGrp="1"/>
          </p:cNvSpPr>
          <p:nvPr>
            <p:ph type="title"/>
          </p:nvPr>
        </p:nvSpPr>
        <p:spPr/>
        <p:txBody>
          <a:bodyPr/>
          <a:lstStyle/>
          <a:p>
            <a:r>
              <a:rPr lang="en-GB" sz="3300" dirty="0"/>
              <a:t>Learning Development Centre (LDC)</a:t>
            </a:r>
          </a:p>
        </p:txBody>
      </p:sp>
      <p:sp>
        <p:nvSpPr>
          <p:cNvPr id="9" name="Content Placeholder 2">
            <a:extLst>
              <a:ext uri="{FF2B5EF4-FFF2-40B4-BE49-F238E27FC236}">
                <a16:creationId xmlns:a16="http://schemas.microsoft.com/office/drawing/2014/main" id="{DB312D74-AA4F-483E-87D9-28BD5C4770E6}"/>
              </a:ext>
            </a:extLst>
          </p:cNvPr>
          <p:cNvSpPr txBox="1">
            <a:spLocks/>
          </p:cNvSpPr>
          <p:nvPr/>
        </p:nvSpPr>
        <p:spPr>
          <a:xfrm>
            <a:off x="602057" y="4370606"/>
            <a:ext cx="5367820" cy="1672625"/>
          </a:xfrm>
          <a:prstGeom prst="rect">
            <a:avLst/>
          </a:prstGeom>
        </p:spPr>
        <p:txBody>
          <a:bodyPr vert="horz"/>
          <a:lstStyle>
            <a:lvl1pPr marL="180000" marR="0" indent="-180000" algn="l" defTabSz="457200" rtl="0" eaLnBrk="1" fontAlgn="auto" latinLnBrk="0" hangingPunct="1">
              <a:lnSpc>
                <a:spcPct val="100000"/>
              </a:lnSpc>
              <a:spcBef>
                <a:spcPts val="0"/>
              </a:spcBef>
              <a:spcAft>
                <a:spcPts val="1200"/>
              </a:spcAft>
              <a:buClr>
                <a:srgbClr val="83008F"/>
              </a:buClr>
              <a:buSzTx/>
              <a:buFont typeface="Arial"/>
              <a:buChar char="•"/>
              <a:tabLst/>
              <a:defRPr sz="14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altLang="en-US" sz="1800" dirty="0"/>
          </a:p>
          <a:p>
            <a:pPr marL="0" indent="0">
              <a:buNone/>
            </a:pPr>
            <a:endParaRPr lang="en-US" altLang="en-US" sz="1351" dirty="0"/>
          </a:p>
          <a:p>
            <a:pPr marL="342891" lvl="1" indent="0">
              <a:buNone/>
            </a:pPr>
            <a:endParaRPr lang="en-US" altLang="en-US" sz="844" dirty="0"/>
          </a:p>
        </p:txBody>
      </p:sp>
      <p:sp>
        <p:nvSpPr>
          <p:cNvPr id="5" name="TextBox 4">
            <a:extLst>
              <a:ext uri="{FF2B5EF4-FFF2-40B4-BE49-F238E27FC236}">
                <a16:creationId xmlns:a16="http://schemas.microsoft.com/office/drawing/2014/main" id="{C2F78EEF-365C-4B7F-A29A-E779C3BF9C8F}"/>
              </a:ext>
            </a:extLst>
          </p:cNvPr>
          <p:cNvSpPr txBox="1"/>
          <p:nvPr/>
        </p:nvSpPr>
        <p:spPr>
          <a:xfrm>
            <a:off x="602056" y="1360118"/>
            <a:ext cx="5493944" cy="5837304"/>
          </a:xfrm>
          <a:prstGeom prst="rect">
            <a:avLst/>
          </a:prstGeom>
          <a:noFill/>
        </p:spPr>
        <p:txBody>
          <a:bodyPr wrap="square" rtlCol="0">
            <a:spAutoFit/>
          </a:bodyPr>
          <a:lstStyle/>
          <a:p>
            <a:r>
              <a:rPr lang="en-GB" sz="2200" dirty="0">
                <a:latin typeface="Arial" panose="020B0604020202020204" pitchFamily="34" charset="0"/>
                <a:cs typeface="Arial" panose="020B0604020202020204" pitchFamily="34" charset="0"/>
              </a:rPr>
              <a:t>Advice on your assignment writing, referencing, maths, and study strategies. </a:t>
            </a:r>
          </a:p>
          <a:p>
            <a:endParaRPr lang="en-GB" sz="2200" dirty="0">
              <a:latin typeface="Arial" panose="020B0604020202020204" pitchFamily="34" charset="0"/>
              <a:cs typeface="Arial" panose="020B0604020202020204" pitchFamily="34" charset="0"/>
            </a:endParaRPr>
          </a:p>
          <a:p>
            <a:pPr marL="380990" indent="-380990">
              <a:buFont typeface="Arial" panose="020B0604020202020204" pitchFamily="34" charset="0"/>
              <a:buChar char="•"/>
            </a:pPr>
            <a:r>
              <a:rPr lang="en-GB" sz="2200" dirty="0">
                <a:latin typeface="Arial" panose="020B0604020202020204" pitchFamily="34" charset="0"/>
                <a:cs typeface="Arial" panose="020B0604020202020204" pitchFamily="34" charset="0"/>
              </a:rPr>
              <a:t>1:1 tutorials (on campus, and online)</a:t>
            </a:r>
          </a:p>
          <a:p>
            <a:pPr marL="380990" indent="-380990">
              <a:buFont typeface="Arial" panose="020B0604020202020204" pitchFamily="34" charset="0"/>
              <a:buChar char="•"/>
            </a:pPr>
            <a:r>
              <a:rPr lang="en-GB" sz="2200" dirty="0">
                <a:latin typeface="Arial" panose="020B0604020202020204" pitchFamily="34" charset="0"/>
                <a:cs typeface="Arial" panose="020B0604020202020204" pitchFamily="34" charset="0"/>
              </a:rPr>
              <a:t>Learning Development Centre Blackboard</a:t>
            </a:r>
          </a:p>
          <a:p>
            <a:endParaRPr lang="en-GB" sz="2400" dirty="0">
              <a:latin typeface="Arial" panose="020B0604020202020204" pitchFamily="34" charset="0"/>
              <a:cs typeface="Arial" panose="020B0604020202020204" pitchFamily="34" charset="0"/>
            </a:endParaRPr>
          </a:p>
          <a:p>
            <a:r>
              <a:rPr lang="en-US" altLang="en-US" sz="2400" dirty="0"/>
              <a:t>Visit LDC webpage: </a:t>
            </a:r>
            <a:r>
              <a:rPr lang="en-US" altLang="en-US" sz="2400" dirty="0">
                <a:hlinkClick r:id="rId4"/>
              </a:rPr>
              <a:t>www.aston.ac.uk/ldc</a:t>
            </a:r>
            <a:endParaRPr lang="en-US" altLang="en-US" sz="2400" dirty="0"/>
          </a:p>
          <a:p>
            <a:endParaRPr lang="en-GB" sz="2400" dirty="0">
              <a:latin typeface="Arial" panose="020B0604020202020204" pitchFamily="34" charset="0"/>
              <a:cs typeface="Arial" panose="020B0604020202020204" pitchFamily="34" charset="0"/>
            </a:endParaRPr>
          </a:p>
          <a:p>
            <a:r>
              <a:rPr lang="en-GB" sz="2133" b="1" dirty="0">
                <a:latin typeface="Arial" panose="020B0604020202020204" pitchFamily="34" charset="0"/>
                <a:cs typeface="Arial" panose="020B0604020202020204" pitchFamily="34" charset="0"/>
              </a:rPr>
              <a:t>Reception: 	First Floor, Library</a:t>
            </a:r>
            <a:endParaRPr lang="en-GB" sz="2133" dirty="0">
              <a:latin typeface="Arial" panose="020B0604020202020204" pitchFamily="34" charset="0"/>
              <a:cs typeface="Arial" panose="020B0604020202020204" pitchFamily="34" charset="0"/>
            </a:endParaRPr>
          </a:p>
          <a:p>
            <a:pPr>
              <a:lnSpc>
                <a:spcPct val="150000"/>
              </a:lnSpc>
            </a:pPr>
            <a:r>
              <a:rPr lang="en-GB" sz="2133" b="1" dirty="0">
                <a:latin typeface="Arial" panose="020B0604020202020204" pitchFamily="34" charset="0"/>
                <a:cs typeface="Arial" panose="020B0604020202020204" pitchFamily="34" charset="0"/>
              </a:rPr>
              <a:t>Telephone:  	0121 204 3040</a:t>
            </a:r>
          </a:p>
          <a:p>
            <a:pPr>
              <a:lnSpc>
                <a:spcPct val="150000"/>
              </a:lnSpc>
            </a:pPr>
            <a:r>
              <a:rPr lang="en-GB" sz="2133" b="1" dirty="0">
                <a:latin typeface="Arial" panose="020B0604020202020204" pitchFamily="34" charset="0"/>
                <a:cs typeface="Arial" panose="020B0604020202020204" pitchFamily="34" charset="0"/>
              </a:rPr>
              <a:t>Email:          	LDC@aston.ac.uk</a:t>
            </a:r>
          </a:p>
          <a:p>
            <a:endParaRPr lang="en-GB" sz="2400" dirty="0">
              <a:latin typeface="Arial" panose="020B0604020202020204" pitchFamily="34" charset="0"/>
              <a:cs typeface="Arial" panose="020B0604020202020204" pitchFamily="34" charset="0"/>
            </a:endParaRPr>
          </a:p>
          <a:p>
            <a:pPr marL="342891" indent="-342891">
              <a:buFont typeface="Arial" panose="020B0604020202020204" pitchFamily="34" charset="0"/>
              <a:buChar char="•"/>
            </a:pPr>
            <a:endParaRPr lang="en-GB" sz="2000" dirty="0">
              <a:latin typeface="Arial" panose="020B0604020202020204" pitchFamily="34" charset="0"/>
              <a:cs typeface="Arial" panose="020B0604020202020204" pitchFamily="34" charset="0"/>
            </a:endParaRPr>
          </a:p>
          <a:p>
            <a:endParaRPr lang="en-GB" sz="2000" dirty="0">
              <a:latin typeface="Arial" panose="020B0604020202020204" pitchFamily="34" charset="0"/>
              <a:cs typeface="Arial" panose="020B0604020202020204" pitchFamily="34" charset="0"/>
            </a:endParaRPr>
          </a:p>
          <a:p>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819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FAC774-36AE-4531-9F73-A45CFFC8FD9C}"/>
              </a:ext>
            </a:extLst>
          </p:cNvPr>
          <p:cNvSpPr>
            <a:spLocks noGrp="1"/>
          </p:cNvSpPr>
          <p:nvPr>
            <p:ph sz="quarter" idx="10"/>
          </p:nvPr>
        </p:nvSpPr>
        <p:spPr/>
        <p:txBody>
          <a:bodyPr/>
          <a:lstStyle/>
          <a:p>
            <a:endParaRPr lang="en-GB" dirty="0"/>
          </a:p>
        </p:txBody>
      </p:sp>
      <p:sp>
        <p:nvSpPr>
          <p:cNvPr id="6" name="Left Brace 5"/>
          <p:cNvSpPr/>
          <p:nvPr/>
        </p:nvSpPr>
        <p:spPr>
          <a:xfrm>
            <a:off x="3426551" y="2006353"/>
            <a:ext cx="182479" cy="4347715"/>
          </a:xfrm>
          <a:prstGeom prst="leftBrace">
            <a:avLst/>
          </a:prstGeom>
          <a:noFill/>
          <a:ln w="28575">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sz="1350"/>
          </a:p>
        </p:txBody>
      </p:sp>
      <p:grpSp>
        <p:nvGrpSpPr>
          <p:cNvPr id="7" name="Group 6">
            <a:extLst>
              <a:ext uri="{FF2B5EF4-FFF2-40B4-BE49-F238E27FC236}">
                <a16:creationId xmlns:a16="http://schemas.microsoft.com/office/drawing/2014/main" id="{73FD0217-6729-4A9B-8755-536BEB70B7BE}"/>
              </a:ext>
            </a:extLst>
          </p:cNvPr>
          <p:cNvGrpSpPr/>
          <p:nvPr/>
        </p:nvGrpSpPr>
        <p:grpSpPr>
          <a:xfrm>
            <a:off x="1853010" y="440065"/>
            <a:ext cx="10247255" cy="5914003"/>
            <a:chOff x="1648823" y="347677"/>
            <a:chExt cx="10589596" cy="6001332"/>
          </a:xfrm>
        </p:grpSpPr>
        <p:sp>
          <p:nvSpPr>
            <p:cNvPr id="3" name="Rounded Rectangle 2"/>
            <p:cNvSpPr/>
            <p:nvPr/>
          </p:nvSpPr>
          <p:spPr>
            <a:xfrm>
              <a:off x="1648823" y="3397067"/>
              <a:ext cx="1657350" cy="1414463"/>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Section headings &amp; subheadings</a:t>
              </a:r>
            </a:p>
            <a:p>
              <a:pPr algn="ctr">
                <a:defRPr/>
              </a:pPr>
              <a:r>
                <a:rPr lang="en-GB" dirty="0"/>
                <a:t> numbered and indented</a:t>
              </a:r>
            </a:p>
          </p:txBody>
        </p:sp>
        <p:pic>
          <p:nvPicPr>
            <p:cNvPr id="4" name="Picture 3"/>
            <p:cNvPicPr>
              <a:picLocks noChangeAspect="1"/>
            </p:cNvPicPr>
            <p:nvPr/>
          </p:nvPicPr>
          <p:blipFill rotWithShape="1">
            <a:blip r:embed="rId3"/>
            <a:srcRect t="1" r="3687" b="446"/>
            <a:stretch/>
          </p:blipFill>
          <p:spPr>
            <a:xfrm>
              <a:off x="3463509" y="347677"/>
              <a:ext cx="6707907" cy="6001332"/>
            </a:xfrm>
            <a:prstGeom prst="rect">
              <a:avLst/>
            </a:prstGeom>
            <a:ln>
              <a:solidFill>
                <a:schemeClr val="tx2"/>
              </a:solidFill>
            </a:ln>
          </p:spPr>
        </p:pic>
        <p:sp>
          <p:nvSpPr>
            <p:cNvPr id="9" name="Rounded Rectangle 8"/>
            <p:cNvSpPr/>
            <p:nvPr/>
          </p:nvSpPr>
          <p:spPr>
            <a:xfrm>
              <a:off x="9877501" y="2324131"/>
              <a:ext cx="2360918" cy="137456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Consistent numbering system (I, II, III, IV </a:t>
              </a:r>
            </a:p>
            <a:p>
              <a:pPr algn="ctr">
                <a:defRPr/>
              </a:pPr>
              <a:r>
                <a:rPr lang="en-GB" dirty="0"/>
                <a:t>Or</a:t>
              </a:r>
            </a:p>
            <a:p>
              <a:pPr algn="ctr">
                <a:defRPr/>
              </a:pPr>
              <a:r>
                <a:rPr lang="en-GB" dirty="0"/>
                <a:t> 1, 2, 3, 4….)</a:t>
              </a:r>
            </a:p>
          </p:txBody>
        </p:sp>
      </p:grpSp>
      <p:sp>
        <p:nvSpPr>
          <p:cNvPr id="8" name="Title 7">
            <a:extLst>
              <a:ext uri="{FF2B5EF4-FFF2-40B4-BE49-F238E27FC236}">
                <a16:creationId xmlns:a16="http://schemas.microsoft.com/office/drawing/2014/main" id="{10EF2C6B-5830-4CCE-ACAF-3D4A53568ED2}"/>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9475730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1C13717-C44A-46E4-8EDF-E3056F067748}"/>
              </a:ext>
            </a:extLst>
          </p:cNvPr>
          <p:cNvSpPr>
            <a:spLocks noGrp="1"/>
          </p:cNvSpPr>
          <p:nvPr>
            <p:ph sz="quarter" idx="10"/>
          </p:nvPr>
        </p:nvSpPr>
        <p:spPr/>
        <p:txBody>
          <a:bodyPr/>
          <a:lstStyle/>
          <a:p>
            <a:pPr marL="0" indent="0">
              <a:buNone/>
            </a:pPr>
            <a:endParaRPr lang="en-GB" dirty="0"/>
          </a:p>
        </p:txBody>
      </p:sp>
      <p:sp>
        <p:nvSpPr>
          <p:cNvPr id="4" name="Title 3"/>
          <p:cNvSpPr>
            <a:spLocks noGrp="1"/>
          </p:cNvSpPr>
          <p:nvPr>
            <p:ph type="title"/>
          </p:nvPr>
        </p:nvSpPr>
        <p:spPr/>
        <p:txBody>
          <a:bodyPr>
            <a:normAutofit/>
          </a:bodyPr>
          <a:lstStyle/>
          <a:p>
            <a:r>
              <a:rPr lang="en-GB" sz="2800" dirty="0">
                <a:latin typeface="Arial" panose="020B0604020202020204" pitchFamily="34" charset="0"/>
                <a:cs typeface="Arial" panose="020B0604020202020204" pitchFamily="34" charset="0"/>
              </a:rPr>
              <a:t>Your headings and sub-headings should be specific and informative</a:t>
            </a:r>
          </a:p>
        </p:txBody>
      </p:sp>
      <p:graphicFrame>
        <p:nvGraphicFramePr>
          <p:cNvPr id="2" name="Table 1"/>
          <p:cNvGraphicFramePr>
            <a:graphicFrameLocks noGrp="1"/>
          </p:cNvGraphicFramePr>
          <p:nvPr/>
        </p:nvGraphicFramePr>
        <p:xfrm>
          <a:off x="1999334" y="1789877"/>
          <a:ext cx="3238774" cy="2574226"/>
        </p:xfrm>
        <a:graphic>
          <a:graphicData uri="http://schemas.openxmlformats.org/drawingml/2006/table">
            <a:tbl>
              <a:tblPr firstRow="1" bandRow="1">
                <a:tableStyleId>{00A15C55-8517-42AA-B614-E9B94910E393}</a:tableStyleId>
              </a:tblPr>
              <a:tblGrid>
                <a:gridCol w="3238774">
                  <a:extLst>
                    <a:ext uri="{9D8B030D-6E8A-4147-A177-3AD203B41FA5}">
                      <a16:colId xmlns:a16="http://schemas.microsoft.com/office/drawing/2014/main" val="3062042606"/>
                    </a:ext>
                  </a:extLst>
                </a:gridCol>
              </a:tblGrid>
              <a:tr h="733461">
                <a:tc>
                  <a:txBody>
                    <a:bodyPr/>
                    <a:lstStyle/>
                    <a:p>
                      <a:r>
                        <a:rPr lang="en-GB" sz="2400" dirty="0"/>
                        <a:t>Uninformative</a:t>
                      </a:r>
                    </a:p>
                    <a:p>
                      <a:r>
                        <a:rPr lang="en-GB" sz="2400" dirty="0"/>
                        <a:t>Heading</a:t>
                      </a:r>
                    </a:p>
                  </a:txBody>
                  <a:tcPr/>
                </a:tc>
                <a:extLst>
                  <a:ext uri="{0D108BD9-81ED-4DB2-BD59-A6C34878D82A}">
                    <a16:rowId xmlns:a16="http://schemas.microsoft.com/office/drawing/2014/main" val="4275941798"/>
                  </a:ext>
                </a:extLst>
              </a:tr>
              <a:tr h="811248">
                <a:tc>
                  <a:txBody>
                    <a:bodyPr/>
                    <a:lstStyle/>
                    <a:p>
                      <a:r>
                        <a:rPr lang="en-GB" sz="2000" dirty="0"/>
                        <a:t>Consumption</a:t>
                      </a:r>
                    </a:p>
                  </a:txBody>
                  <a:tcPr/>
                </a:tc>
                <a:extLst>
                  <a:ext uri="{0D108BD9-81ED-4DB2-BD59-A6C34878D82A}">
                    <a16:rowId xmlns:a16="http://schemas.microsoft.com/office/drawing/2014/main" val="2420329900"/>
                  </a:ext>
                </a:extLst>
              </a:tr>
              <a:tr h="470009">
                <a:tc>
                  <a:txBody>
                    <a:bodyPr/>
                    <a:lstStyle/>
                    <a:p>
                      <a:r>
                        <a:rPr lang="en-GB" sz="2000" dirty="0"/>
                        <a:t>Needs</a:t>
                      </a:r>
                    </a:p>
                  </a:txBody>
                  <a:tcPr/>
                </a:tc>
                <a:extLst>
                  <a:ext uri="{0D108BD9-81ED-4DB2-BD59-A6C34878D82A}">
                    <a16:rowId xmlns:a16="http://schemas.microsoft.com/office/drawing/2014/main" val="4256430815"/>
                  </a:ext>
                </a:extLst>
              </a:tr>
              <a:tr h="470009">
                <a:tc>
                  <a:txBody>
                    <a:bodyPr/>
                    <a:lstStyle/>
                    <a:p>
                      <a:r>
                        <a:rPr lang="en-GB" sz="2000" dirty="0"/>
                        <a:t>Iteration 2</a:t>
                      </a:r>
                    </a:p>
                  </a:txBody>
                  <a:tcPr/>
                </a:tc>
                <a:extLst>
                  <a:ext uri="{0D108BD9-81ED-4DB2-BD59-A6C34878D82A}">
                    <a16:rowId xmlns:a16="http://schemas.microsoft.com/office/drawing/2014/main" val="3933796846"/>
                  </a:ext>
                </a:extLst>
              </a:tr>
            </a:tbl>
          </a:graphicData>
        </a:graphic>
      </p:graphicFrame>
      <p:graphicFrame>
        <p:nvGraphicFramePr>
          <p:cNvPr id="3" name="Table 2"/>
          <p:cNvGraphicFramePr>
            <a:graphicFrameLocks noGrp="1"/>
          </p:cNvGraphicFramePr>
          <p:nvPr/>
        </p:nvGraphicFramePr>
        <p:xfrm>
          <a:off x="6406122" y="1789877"/>
          <a:ext cx="4490478" cy="2574226"/>
        </p:xfrm>
        <a:graphic>
          <a:graphicData uri="http://schemas.openxmlformats.org/drawingml/2006/table">
            <a:tbl>
              <a:tblPr firstRow="1" bandRow="1">
                <a:tableStyleId>{F5AB1C69-6EDB-4FF4-983F-18BD219EF322}</a:tableStyleId>
              </a:tblPr>
              <a:tblGrid>
                <a:gridCol w="4490478">
                  <a:extLst>
                    <a:ext uri="{9D8B030D-6E8A-4147-A177-3AD203B41FA5}">
                      <a16:colId xmlns:a16="http://schemas.microsoft.com/office/drawing/2014/main" val="3892298399"/>
                    </a:ext>
                  </a:extLst>
                </a:gridCol>
              </a:tblGrid>
              <a:tr h="662710">
                <a:tc>
                  <a:txBody>
                    <a:bodyPr/>
                    <a:lstStyle/>
                    <a:p>
                      <a:r>
                        <a:rPr lang="en-GB" sz="2400" dirty="0"/>
                        <a:t>Informative </a:t>
                      </a:r>
                    </a:p>
                    <a:p>
                      <a:r>
                        <a:rPr lang="en-GB" sz="2400" dirty="0"/>
                        <a:t>Heading</a:t>
                      </a:r>
                    </a:p>
                  </a:txBody>
                  <a:tcPr/>
                </a:tc>
                <a:extLst>
                  <a:ext uri="{0D108BD9-81ED-4DB2-BD59-A6C34878D82A}">
                    <a16:rowId xmlns:a16="http://schemas.microsoft.com/office/drawing/2014/main" val="586250282"/>
                  </a:ext>
                </a:extLst>
              </a:tr>
              <a:tr h="811248">
                <a:tc>
                  <a:txBody>
                    <a:bodyPr/>
                    <a:lstStyle/>
                    <a:p>
                      <a:r>
                        <a:rPr lang="en-GB" sz="2000" dirty="0"/>
                        <a:t>Changes</a:t>
                      </a:r>
                      <a:r>
                        <a:rPr lang="en-GB" sz="2000" baseline="0" dirty="0"/>
                        <a:t> in energy consumption</a:t>
                      </a:r>
                      <a:endParaRPr lang="en-GB" sz="2000" dirty="0"/>
                    </a:p>
                  </a:txBody>
                  <a:tcPr/>
                </a:tc>
                <a:extLst>
                  <a:ext uri="{0D108BD9-81ED-4DB2-BD59-A6C34878D82A}">
                    <a16:rowId xmlns:a16="http://schemas.microsoft.com/office/drawing/2014/main" val="505388118"/>
                  </a:ext>
                </a:extLst>
              </a:tr>
              <a:tr h="470009">
                <a:tc>
                  <a:txBody>
                    <a:bodyPr/>
                    <a:lstStyle/>
                    <a:p>
                      <a:r>
                        <a:rPr lang="en-GB" sz="2000" dirty="0"/>
                        <a:t>Stakeholder needs</a:t>
                      </a:r>
                    </a:p>
                  </a:txBody>
                  <a:tcPr/>
                </a:tc>
                <a:extLst>
                  <a:ext uri="{0D108BD9-81ED-4DB2-BD59-A6C34878D82A}">
                    <a16:rowId xmlns:a16="http://schemas.microsoft.com/office/drawing/2014/main" val="3005554602"/>
                  </a:ext>
                </a:extLst>
              </a:tr>
              <a:tr h="470009">
                <a:tc>
                  <a:txBody>
                    <a:bodyPr/>
                    <a:lstStyle/>
                    <a:p>
                      <a:r>
                        <a:rPr lang="en-GB" sz="2000" dirty="0"/>
                        <a:t>Iteration 2: electrode power algorithms </a:t>
                      </a:r>
                    </a:p>
                  </a:txBody>
                  <a:tcPr/>
                </a:tc>
                <a:extLst>
                  <a:ext uri="{0D108BD9-81ED-4DB2-BD59-A6C34878D82A}">
                    <a16:rowId xmlns:a16="http://schemas.microsoft.com/office/drawing/2014/main" val="3184297030"/>
                  </a:ext>
                </a:extLst>
              </a:tr>
            </a:tbl>
          </a:graphicData>
        </a:graphic>
      </p:graphicFrame>
      <p:sp>
        <p:nvSpPr>
          <p:cNvPr id="8" name="Arrow: Right 7">
            <a:extLst>
              <a:ext uri="{FF2B5EF4-FFF2-40B4-BE49-F238E27FC236}">
                <a16:creationId xmlns:a16="http://schemas.microsoft.com/office/drawing/2014/main" id="{EC4C825F-3A37-4D66-9178-7F6B7C763A67}"/>
              </a:ext>
            </a:extLst>
          </p:cNvPr>
          <p:cNvSpPr/>
          <p:nvPr/>
        </p:nvSpPr>
        <p:spPr>
          <a:xfrm>
            <a:off x="5460807" y="2818946"/>
            <a:ext cx="722616" cy="610054"/>
          </a:xfrm>
          <a:prstGeom prst="rightArrow">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00B050"/>
              </a:solidFill>
            </a:endParaRPr>
          </a:p>
        </p:txBody>
      </p:sp>
    </p:spTree>
    <p:extLst>
      <p:ext uri="{BB962C8B-B14F-4D97-AF65-F5344CB8AC3E}">
        <p14:creationId xmlns:p14="http://schemas.microsoft.com/office/powerpoint/2010/main" val="373603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8756" y="1509501"/>
            <a:ext cx="5730119" cy="4513276"/>
          </a:xfrm>
        </p:spPr>
        <p:txBody>
          <a:bodyPr>
            <a:normAutofit/>
          </a:bodyPr>
          <a:lstStyle/>
          <a:p>
            <a:r>
              <a:rPr lang="en-GB" sz="1950" dirty="0"/>
              <a:t>Figure captions are given </a:t>
            </a:r>
            <a:r>
              <a:rPr lang="en-GB" sz="1950" b="1" dirty="0"/>
              <a:t>below </a:t>
            </a:r>
            <a:r>
              <a:rPr lang="en-GB" sz="1950" dirty="0"/>
              <a:t>the figure</a:t>
            </a:r>
          </a:p>
          <a:p>
            <a:r>
              <a:rPr lang="en-GB" sz="1950" dirty="0"/>
              <a:t>Table captions are given </a:t>
            </a:r>
            <a:r>
              <a:rPr lang="en-GB" sz="1950" b="1" dirty="0"/>
              <a:t>above</a:t>
            </a:r>
            <a:r>
              <a:rPr lang="en-GB" sz="1950" dirty="0"/>
              <a:t> the table</a:t>
            </a:r>
          </a:p>
          <a:p>
            <a:r>
              <a:rPr lang="en-GB" sz="1950" dirty="0"/>
              <a:t>Captions should include:</a:t>
            </a:r>
          </a:p>
          <a:p>
            <a:pPr lvl="1"/>
            <a:r>
              <a:rPr lang="en-GB" sz="1950" dirty="0"/>
              <a:t> a statement of what is being figured</a:t>
            </a:r>
          </a:p>
          <a:p>
            <a:pPr lvl="1"/>
            <a:r>
              <a:rPr lang="en-GB" sz="1950" dirty="0"/>
              <a:t>definitions for any symbols or acronyms used. </a:t>
            </a:r>
          </a:p>
          <a:p>
            <a:pPr lvl="1"/>
            <a:r>
              <a:rPr lang="en-GB" sz="1950" dirty="0"/>
              <a:t>a citation if copied from another source</a:t>
            </a:r>
          </a:p>
          <a:p>
            <a:endParaRPr lang="en-GB" dirty="0"/>
          </a:p>
        </p:txBody>
      </p:sp>
      <p:sp>
        <p:nvSpPr>
          <p:cNvPr id="2" name="Title 1"/>
          <p:cNvSpPr>
            <a:spLocks noGrp="1"/>
          </p:cNvSpPr>
          <p:nvPr>
            <p:ph type="title"/>
          </p:nvPr>
        </p:nvSpPr>
        <p:spPr/>
        <p:txBody>
          <a:bodyPr>
            <a:normAutofit/>
          </a:bodyPr>
          <a:lstStyle/>
          <a:p>
            <a:r>
              <a:rPr lang="en-GB" sz="3000" dirty="0"/>
              <a:t>Setting out figures and tables</a:t>
            </a:r>
          </a:p>
        </p:txBody>
      </p:sp>
      <p:grpSp>
        <p:nvGrpSpPr>
          <p:cNvPr id="5" name="Group 4">
            <a:extLst>
              <a:ext uri="{FF2B5EF4-FFF2-40B4-BE49-F238E27FC236}">
                <a16:creationId xmlns:a16="http://schemas.microsoft.com/office/drawing/2014/main" id="{93061958-7276-45E6-A999-DB603EF06099}"/>
              </a:ext>
            </a:extLst>
          </p:cNvPr>
          <p:cNvGrpSpPr/>
          <p:nvPr/>
        </p:nvGrpSpPr>
        <p:grpSpPr>
          <a:xfrm>
            <a:off x="7136076" y="1534167"/>
            <a:ext cx="4547168" cy="3789665"/>
            <a:chOff x="4730748" y="1997538"/>
            <a:chExt cx="3880419" cy="3423709"/>
          </a:xfrm>
        </p:grpSpPr>
        <p:pic>
          <p:nvPicPr>
            <p:cNvPr id="6" name="Picture 5">
              <a:extLst>
                <a:ext uri="{FF2B5EF4-FFF2-40B4-BE49-F238E27FC236}">
                  <a16:creationId xmlns:a16="http://schemas.microsoft.com/office/drawing/2014/main" id="{9C40DC3B-47A6-4A27-A8E4-5479BBF3BC06}"/>
                </a:ext>
              </a:extLst>
            </p:cNvPr>
            <p:cNvPicPr>
              <a:picLocks noChangeAspect="1"/>
            </p:cNvPicPr>
            <p:nvPr/>
          </p:nvPicPr>
          <p:blipFill rotWithShape="1">
            <a:blip r:embed="rId2"/>
            <a:srcRect b="1949"/>
            <a:stretch/>
          </p:blipFill>
          <p:spPr>
            <a:xfrm>
              <a:off x="4730748" y="2655351"/>
              <a:ext cx="3767403" cy="2765896"/>
            </a:xfrm>
            <a:prstGeom prst="rect">
              <a:avLst/>
            </a:prstGeom>
          </p:spPr>
        </p:pic>
        <p:sp>
          <p:nvSpPr>
            <p:cNvPr id="7" name="TextBox 6">
              <a:extLst>
                <a:ext uri="{FF2B5EF4-FFF2-40B4-BE49-F238E27FC236}">
                  <a16:creationId xmlns:a16="http://schemas.microsoft.com/office/drawing/2014/main" id="{9116E29E-E8D9-4251-8C96-660614CA3E47}"/>
                </a:ext>
              </a:extLst>
            </p:cNvPr>
            <p:cNvSpPr txBox="1"/>
            <p:nvPr/>
          </p:nvSpPr>
          <p:spPr>
            <a:xfrm>
              <a:off x="4843764" y="1997538"/>
              <a:ext cx="3767403" cy="528305"/>
            </a:xfrm>
            <a:prstGeom prst="rect">
              <a:avLst/>
            </a:prstGeom>
            <a:noFill/>
          </p:spPr>
          <p:txBody>
            <a:bodyPr wrap="square" rtlCol="0">
              <a:spAutoFit/>
            </a:bodyPr>
            <a:lstStyle/>
            <a:p>
              <a:r>
                <a:rPr lang="en-GB" sz="1600" dirty="0"/>
                <a:t>Table 2: The specific heat capacity at different temperatures for seawater [15].</a:t>
              </a:r>
            </a:p>
          </p:txBody>
        </p:sp>
      </p:grpSp>
    </p:spTree>
    <p:extLst>
      <p:ext uri="{BB962C8B-B14F-4D97-AF65-F5344CB8AC3E}">
        <p14:creationId xmlns:p14="http://schemas.microsoft.com/office/powerpoint/2010/main" val="521832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17"/>
          <p:cNvPicPr>
            <a:picLocks noChangeAspect="1" noChangeArrowheads="1"/>
          </p:cNvPicPr>
          <p:nvPr/>
        </p:nvPicPr>
        <p:blipFill>
          <a:blip r:embed="rId3">
            <a:extLst>
              <a:ext uri="{28A0092B-C50C-407E-A947-70E740481C1C}">
                <a14:useLocalDpi xmlns:a14="http://schemas.microsoft.com/office/drawing/2010/main" val="0"/>
              </a:ext>
            </a:extLst>
          </a:blip>
          <a:srcRect t="4034"/>
          <a:stretch>
            <a:fillRect/>
          </a:stretch>
        </p:blipFill>
        <p:spPr bwMode="auto">
          <a:xfrm>
            <a:off x="3612078" y="266700"/>
            <a:ext cx="6954606" cy="586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2" name="Title 1"/>
          <p:cNvSpPr>
            <a:spLocks noGrp="1"/>
          </p:cNvSpPr>
          <p:nvPr>
            <p:ph type="title"/>
          </p:nvPr>
        </p:nvSpPr>
        <p:spPr>
          <a:xfrm>
            <a:off x="184906" y="489577"/>
            <a:ext cx="10972800" cy="813405"/>
          </a:xfrm>
        </p:spPr>
        <p:txBody>
          <a:bodyPr/>
          <a:lstStyle/>
          <a:p>
            <a:r>
              <a:rPr lang="en-GB" altLang="en-US" sz="2400" dirty="0">
                <a:solidFill>
                  <a:srgbClr val="7030A0"/>
                </a:solidFill>
              </a:rPr>
              <a:t>Tables and Figures</a:t>
            </a:r>
            <a:endParaRPr lang="en-GB" altLang="en-US" sz="3200" dirty="0">
              <a:solidFill>
                <a:srgbClr val="7030A0"/>
              </a:solidFill>
            </a:endParaRPr>
          </a:p>
        </p:txBody>
      </p:sp>
      <p:sp>
        <p:nvSpPr>
          <p:cNvPr id="6" name="Oval 5"/>
          <p:cNvSpPr/>
          <p:nvPr/>
        </p:nvSpPr>
        <p:spPr>
          <a:xfrm>
            <a:off x="3412964" y="121694"/>
            <a:ext cx="1158987" cy="507831"/>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sz="1013"/>
          </a:p>
        </p:txBody>
      </p:sp>
      <p:grpSp>
        <p:nvGrpSpPr>
          <p:cNvPr id="3" name="Group 2">
            <a:extLst>
              <a:ext uri="{FF2B5EF4-FFF2-40B4-BE49-F238E27FC236}">
                <a16:creationId xmlns:a16="http://schemas.microsoft.com/office/drawing/2014/main" id="{9F679312-5539-4A8B-978F-B3228D98D013}"/>
              </a:ext>
            </a:extLst>
          </p:cNvPr>
          <p:cNvGrpSpPr/>
          <p:nvPr/>
        </p:nvGrpSpPr>
        <p:grpSpPr>
          <a:xfrm>
            <a:off x="3080498" y="1416949"/>
            <a:ext cx="8884706" cy="4167188"/>
            <a:chOff x="259294" y="1559490"/>
            <a:chExt cx="8884706" cy="4167188"/>
          </a:xfrm>
        </p:grpSpPr>
        <p:cxnSp>
          <p:nvCxnSpPr>
            <p:cNvPr id="12" name="Straight Arrow Connector 11"/>
            <p:cNvCxnSpPr>
              <a:cxnSpLocks/>
            </p:cNvCxnSpPr>
            <p:nvPr/>
          </p:nvCxnSpPr>
          <p:spPr>
            <a:xfrm flipH="1" flipV="1">
              <a:off x="7167002" y="1604514"/>
              <a:ext cx="443277" cy="146688"/>
            </a:xfrm>
            <a:prstGeom prst="straightConnector1">
              <a:avLst/>
            </a:prstGeom>
            <a:ln w="38100">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24" name="TextBox 23"/>
            <p:cNvSpPr txBox="1">
              <a:spLocks noChangeArrowheads="1"/>
            </p:cNvSpPr>
            <p:nvPr/>
          </p:nvSpPr>
          <p:spPr bwMode="auto">
            <a:xfrm>
              <a:off x="7651849" y="1559490"/>
              <a:ext cx="1492151" cy="715581"/>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400"/>
                </a:spcBef>
                <a:buClr>
                  <a:srgbClr val="000000"/>
                </a:buClr>
                <a:buSzPct val="100000"/>
                <a:buFont typeface="Times New Roman" panose="02020603050405020304" pitchFamily="18" charset="0"/>
                <a:defRPr sz="2700">
                  <a:solidFill>
                    <a:srgbClr val="000000"/>
                  </a:solidFill>
                  <a:latin typeface="Lucida Sans Unicode" panose="020B0602030504020204" pitchFamily="34" charset="0"/>
                  <a:ea typeface="Microsoft YaHei" panose="020B0503020204020204" pitchFamily="34" charset="-122"/>
                </a:defRPr>
              </a:lvl1pPr>
              <a:lvl2pPr>
                <a:spcBef>
                  <a:spcPts val="325"/>
                </a:spcBef>
                <a:buClr>
                  <a:srgbClr val="000000"/>
                </a:buClr>
                <a:buSzPct val="100000"/>
                <a:buFont typeface="Times New Roman" panose="02020603050405020304" pitchFamily="18" charset="0"/>
                <a:defRPr sz="2300">
                  <a:solidFill>
                    <a:srgbClr val="000000"/>
                  </a:solidFill>
                  <a:latin typeface="Lucida Sans Unicode" panose="020B0602030504020204" pitchFamily="34" charset="0"/>
                  <a:ea typeface="Microsoft YaHei" panose="020B0503020204020204" pitchFamily="34" charset="-122"/>
                </a:defRPr>
              </a:lvl2pPr>
              <a:lvl3pPr>
                <a:spcBef>
                  <a:spcPts val="350"/>
                </a:spcBef>
                <a:buClr>
                  <a:srgbClr val="000000"/>
                </a:buClr>
                <a:buSzPct val="100000"/>
                <a:buFont typeface="Times New Roman" panose="02020603050405020304" pitchFamily="18" charset="0"/>
                <a:defRPr sz="2100">
                  <a:solidFill>
                    <a:srgbClr val="000000"/>
                  </a:solidFill>
                  <a:latin typeface="Lucida Sans Unicode" panose="020B0602030504020204" pitchFamily="34" charset="0"/>
                  <a:ea typeface="Microsoft YaHei" panose="020B0503020204020204" pitchFamily="34" charset="-122"/>
                </a:defRPr>
              </a:lvl3pPr>
              <a:lvl4pPr>
                <a:spcBef>
                  <a:spcPts val="350"/>
                </a:spcBef>
                <a:buClr>
                  <a:srgbClr val="000000"/>
                </a:buClr>
                <a:buSzPct val="100000"/>
                <a:buFont typeface="Times New Roman" panose="02020603050405020304" pitchFamily="18" charset="0"/>
                <a:defRPr sz="1900">
                  <a:solidFill>
                    <a:srgbClr val="000000"/>
                  </a:solidFill>
                  <a:latin typeface="Lucida Sans Unicode" panose="020B060203050402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defRPr>
                  <a:solidFill>
                    <a:srgbClr val="000000"/>
                  </a:solidFill>
                  <a:latin typeface="Lucida Sans Unicode" panose="020B060203050402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defRPr>
                  <a:solidFill>
                    <a:srgbClr val="000000"/>
                  </a:solidFill>
                  <a:latin typeface="Lucida Sans Unicode" panose="020B060203050402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defRPr>
                  <a:solidFill>
                    <a:srgbClr val="000000"/>
                  </a:solidFill>
                  <a:latin typeface="Lucida Sans Unicode" panose="020B060203050402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defRPr>
                  <a:solidFill>
                    <a:srgbClr val="000000"/>
                  </a:solidFill>
                  <a:latin typeface="Lucida Sans Unicode" panose="020B060203050402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defRPr>
                  <a:solidFill>
                    <a:srgbClr val="000000"/>
                  </a:solidFill>
                  <a:latin typeface="Lucida Sans Unicode" panose="020B0602030504020204" pitchFamily="34" charset="0"/>
                  <a:ea typeface="Microsoft YaHei" panose="020B0503020204020204" pitchFamily="34" charset="-122"/>
                </a:defRPr>
              </a:lvl9pPr>
            </a:lstStyle>
            <a:p>
              <a:pPr algn="ctr" eaLnBrk="1" hangingPunct="1">
                <a:spcBef>
                  <a:spcPct val="0"/>
                </a:spcBef>
                <a:buClrTx/>
                <a:buSzTx/>
                <a:buFontTx/>
                <a:buNone/>
              </a:pPr>
              <a:r>
                <a:rPr lang="en-GB" altLang="en-US" sz="1350" dirty="0">
                  <a:solidFill>
                    <a:srgbClr val="00B050"/>
                  </a:solidFill>
                  <a:latin typeface="Calibri" panose="020F0502020204030204" pitchFamily="34" charset="0"/>
                </a:rPr>
                <a:t>Signpost and discuss the figure in your writing</a:t>
              </a:r>
            </a:p>
          </p:txBody>
        </p:sp>
        <p:sp>
          <p:nvSpPr>
            <p:cNvPr id="8" name="TextBox 7"/>
            <p:cNvSpPr txBox="1">
              <a:spLocks noChangeArrowheads="1"/>
            </p:cNvSpPr>
            <p:nvPr/>
          </p:nvSpPr>
          <p:spPr bwMode="auto">
            <a:xfrm>
              <a:off x="6595123" y="5007233"/>
              <a:ext cx="1891308" cy="507831"/>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400"/>
                </a:spcBef>
                <a:buClr>
                  <a:srgbClr val="000000"/>
                </a:buClr>
                <a:buSzPct val="100000"/>
                <a:buFont typeface="Times New Roman" panose="02020603050405020304" pitchFamily="18" charset="0"/>
                <a:defRPr sz="2700">
                  <a:solidFill>
                    <a:srgbClr val="000000"/>
                  </a:solidFill>
                  <a:latin typeface="Lucida Sans Unicode" panose="020B0602030504020204" pitchFamily="34" charset="0"/>
                  <a:ea typeface="Microsoft YaHei" panose="020B0503020204020204" pitchFamily="34" charset="-122"/>
                </a:defRPr>
              </a:lvl1pPr>
              <a:lvl2pPr>
                <a:spcBef>
                  <a:spcPts val="325"/>
                </a:spcBef>
                <a:buClr>
                  <a:srgbClr val="000000"/>
                </a:buClr>
                <a:buSzPct val="100000"/>
                <a:buFont typeface="Times New Roman" panose="02020603050405020304" pitchFamily="18" charset="0"/>
                <a:defRPr sz="2300">
                  <a:solidFill>
                    <a:srgbClr val="000000"/>
                  </a:solidFill>
                  <a:latin typeface="Lucida Sans Unicode" panose="020B0602030504020204" pitchFamily="34" charset="0"/>
                  <a:ea typeface="Microsoft YaHei" panose="020B0503020204020204" pitchFamily="34" charset="-122"/>
                </a:defRPr>
              </a:lvl2pPr>
              <a:lvl3pPr>
                <a:spcBef>
                  <a:spcPts val="350"/>
                </a:spcBef>
                <a:buClr>
                  <a:srgbClr val="000000"/>
                </a:buClr>
                <a:buSzPct val="100000"/>
                <a:buFont typeface="Times New Roman" panose="02020603050405020304" pitchFamily="18" charset="0"/>
                <a:defRPr sz="2100">
                  <a:solidFill>
                    <a:srgbClr val="000000"/>
                  </a:solidFill>
                  <a:latin typeface="Lucida Sans Unicode" panose="020B0602030504020204" pitchFamily="34" charset="0"/>
                  <a:ea typeface="Microsoft YaHei" panose="020B0503020204020204" pitchFamily="34" charset="-122"/>
                </a:defRPr>
              </a:lvl3pPr>
              <a:lvl4pPr>
                <a:spcBef>
                  <a:spcPts val="350"/>
                </a:spcBef>
                <a:buClr>
                  <a:srgbClr val="000000"/>
                </a:buClr>
                <a:buSzPct val="100000"/>
                <a:buFont typeface="Times New Roman" panose="02020603050405020304" pitchFamily="18" charset="0"/>
                <a:defRPr sz="1900">
                  <a:solidFill>
                    <a:srgbClr val="000000"/>
                  </a:solidFill>
                  <a:latin typeface="Lucida Sans Unicode" panose="020B060203050402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defRPr>
                  <a:solidFill>
                    <a:srgbClr val="000000"/>
                  </a:solidFill>
                  <a:latin typeface="Lucida Sans Unicode" panose="020B060203050402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defRPr>
                  <a:solidFill>
                    <a:srgbClr val="000000"/>
                  </a:solidFill>
                  <a:latin typeface="Lucida Sans Unicode" panose="020B060203050402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defRPr>
                  <a:solidFill>
                    <a:srgbClr val="000000"/>
                  </a:solidFill>
                  <a:latin typeface="Lucida Sans Unicode" panose="020B060203050402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defRPr>
                  <a:solidFill>
                    <a:srgbClr val="000000"/>
                  </a:solidFill>
                  <a:latin typeface="Lucida Sans Unicode" panose="020B060203050402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defRPr>
                  <a:solidFill>
                    <a:srgbClr val="000000"/>
                  </a:solidFill>
                  <a:latin typeface="Lucida Sans Unicode" panose="020B0602030504020204" pitchFamily="34" charset="0"/>
                  <a:ea typeface="Microsoft YaHei" panose="020B0503020204020204" pitchFamily="34" charset="-122"/>
                </a:defRPr>
              </a:lvl9pPr>
            </a:lstStyle>
            <a:p>
              <a:pPr algn="ctr">
                <a:spcBef>
                  <a:spcPct val="0"/>
                </a:spcBef>
                <a:buClrTx/>
                <a:buSzTx/>
                <a:buFontTx/>
                <a:buNone/>
              </a:pPr>
              <a:r>
                <a:rPr lang="en-GB" altLang="en-US" sz="1350" dirty="0">
                  <a:solidFill>
                    <a:srgbClr val="00B050"/>
                  </a:solidFill>
                  <a:latin typeface="Calibri" panose="020F0502020204030204" pitchFamily="34" charset="0"/>
                </a:rPr>
                <a:t>Clear, easy to read and well labelled</a:t>
              </a:r>
            </a:p>
          </p:txBody>
        </p:sp>
        <p:cxnSp>
          <p:nvCxnSpPr>
            <p:cNvPr id="16" name="Straight Arrow Connector 15"/>
            <p:cNvCxnSpPr/>
            <p:nvPr/>
          </p:nvCxnSpPr>
          <p:spPr>
            <a:xfrm flipH="1">
              <a:off x="5698666" y="5382801"/>
              <a:ext cx="750230" cy="343877"/>
            </a:xfrm>
            <a:prstGeom prst="straightConnector1">
              <a:avLst/>
            </a:prstGeom>
            <a:ln w="38100">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10" name="TextBox 9"/>
            <p:cNvSpPr txBox="1">
              <a:spLocks noChangeArrowheads="1"/>
            </p:cNvSpPr>
            <p:nvPr/>
          </p:nvSpPr>
          <p:spPr bwMode="auto">
            <a:xfrm>
              <a:off x="6286343" y="3159631"/>
              <a:ext cx="2181830" cy="715581"/>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ts val="400"/>
                </a:spcBef>
                <a:buClr>
                  <a:srgbClr val="000000"/>
                </a:buClr>
                <a:buSzPct val="100000"/>
                <a:buFont typeface="Times New Roman" panose="02020603050405020304" pitchFamily="18" charset="0"/>
                <a:defRPr sz="2700">
                  <a:solidFill>
                    <a:srgbClr val="000000"/>
                  </a:solidFill>
                  <a:latin typeface="Lucida Sans Unicode" panose="020B0602030504020204" pitchFamily="34" charset="0"/>
                  <a:ea typeface="Microsoft YaHei" panose="020B0503020204020204" pitchFamily="34" charset="-122"/>
                </a:defRPr>
              </a:lvl1pPr>
              <a:lvl2pPr>
                <a:spcBef>
                  <a:spcPts val="325"/>
                </a:spcBef>
                <a:buClr>
                  <a:srgbClr val="000000"/>
                </a:buClr>
                <a:buSzPct val="100000"/>
                <a:buFont typeface="Times New Roman" panose="02020603050405020304" pitchFamily="18" charset="0"/>
                <a:defRPr sz="2300">
                  <a:solidFill>
                    <a:srgbClr val="000000"/>
                  </a:solidFill>
                  <a:latin typeface="Lucida Sans Unicode" panose="020B0602030504020204" pitchFamily="34" charset="0"/>
                  <a:ea typeface="Microsoft YaHei" panose="020B0503020204020204" pitchFamily="34" charset="-122"/>
                </a:defRPr>
              </a:lvl2pPr>
              <a:lvl3pPr>
                <a:spcBef>
                  <a:spcPts val="350"/>
                </a:spcBef>
                <a:buClr>
                  <a:srgbClr val="000000"/>
                </a:buClr>
                <a:buSzPct val="100000"/>
                <a:buFont typeface="Times New Roman" panose="02020603050405020304" pitchFamily="18" charset="0"/>
                <a:defRPr sz="2100">
                  <a:solidFill>
                    <a:srgbClr val="000000"/>
                  </a:solidFill>
                  <a:latin typeface="Lucida Sans Unicode" panose="020B0602030504020204" pitchFamily="34" charset="0"/>
                  <a:ea typeface="Microsoft YaHei" panose="020B0503020204020204" pitchFamily="34" charset="-122"/>
                </a:defRPr>
              </a:lvl3pPr>
              <a:lvl4pPr>
                <a:spcBef>
                  <a:spcPts val="350"/>
                </a:spcBef>
                <a:buClr>
                  <a:srgbClr val="000000"/>
                </a:buClr>
                <a:buSzPct val="100000"/>
                <a:buFont typeface="Times New Roman" panose="02020603050405020304" pitchFamily="18" charset="0"/>
                <a:defRPr sz="1900">
                  <a:solidFill>
                    <a:srgbClr val="000000"/>
                  </a:solidFill>
                  <a:latin typeface="Lucida Sans Unicode" panose="020B060203050402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defRPr>
                  <a:solidFill>
                    <a:srgbClr val="000000"/>
                  </a:solidFill>
                  <a:latin typeface="Lucida Sans Unicode" panose="020B060203050402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defRPr>
                  <a:solidFill>
                    <a:srgbClr val="000000"/>
                  </a:solidFill>
                  <a:latin typeface="Lucida Sans Unicode" panose="020B060203050402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defRPr>
                  <a:solidFill>
                    <a:srgbClr val="000000"/>
                  </a:solidFill>
                  <a:latin typeface="Lucida Sans Unicode" panose="020B060203050402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defRPr>
                  <a:solidFill>
                    <a:srgbClr val="000000"/>
                  </a:solidFill>
                  <a:latin typeface="Lucida Sans Unicode" panose="020B060203050402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defRPr>
                  <a:solidFill>
                    <a:srgbClr val="000000"/>
                  </a:solidFill>
                  <a:latin typeface="Lucida Sans Unicode" panose="020B0602030504020204" pitchFamily="34" charset="0"/>
                  <a:ea typeface="Microsoft YaHei" panose="020B0503020204020204" pitchFamily="34" charset="-122"/>
                </a:defRPr>
              </a:lvl9pPr>
            </a:lstStyle>
            <a:p>
              <a:pPr algn="ctr">
                <a:spcBef>
                  <a:spcPct val="0"/>
                </a:spcBef>
                <a:buClrTx/>
                <a:buSzTx/>
                <a:buFontTx/>
                <a:buNone/>
              </a:pPr>
              <a:r>
                <a:rPr lang="en-GB" altLang="en-US" sz="1350" dirty="0">
                  <a:solidFill>
                    <a:srgbClr val="00B050"/>
                  </a:solidFill>
                  <a:latin typeface="Calibri" panose="020F0502020204030204" pitchFamily="34" charset="0"/>
                </a:rPr>
                <a:t>The figure should be placed in document, shortly after it is first mentioned</a:t>
              </a:r>
            </a:p>
          </p:txBody>
        </p:sp>
        <p:cxnSp>
          <p:nvCxnSpPr>
            <p:cNvPr id="14" name="Straight Arrow Connector 13"/>
            <p:cNvCxnSpPr/>
            <p:nvPr/>
          </p:nvCxnSpPr>
          <p:spPr>
            <a:xfrm flipH="1" flipV="1">
              <a:off x="5640187" y="2965005"/>
              <a:ext cx="560113" cy="372506"/>
            </a:xfrm>
            <a:prstGeom prst="straightConnector1">
              <a:avLst/>
            </a:prstGeom>
            <a:ln w="38100">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15" name="TextBox 14"/>
            <p:cNvSpPr txBox="1">
              <a:spLocks noChangeArrowheads="1"/>
            </p:cNvSpPr>
            <p:nvPr/>
          </p:nvSpPr>
          <p:spPr bwMode="auto">
            <a:xfrm>
              <a:off x="259294" y="3864538"/>
              <a:ext cx="1536455" cy="507831"/>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ts val="400"/>
                </a:spcBef>
                <a:buClr>
                  <a:srgbClr val="000000"/>
                </a:buClr>
                <a:buSzPct val="100000"/>
                <a:buFont typeface="Times New Roman" panose="02020603050405020304" pitchFamily="18" charset="0"/>
                <a:defRPr sz="2700">
                  <a:solidFill>
                    <a:srgbClr val="000000"/>
                  </a:solidFill>
                  <a:latin typeface="Lucida Sans Unicode" panose="020B0602030504020204" pitchFamily="34" charset="0"/>
                  <a:ea typeface="Microsoft YaHei" panose="020B0503020204020204" pitchFamily="34" charset="-122"/>
                </a:defRPr>
              </a:lvl1pPr>
              <a:lvl2pPr>
                <a:spcBef>
                  <a:spcPts val="325"/>
                </a:spcBef>
                <a:buClr>
                  <a:srgbClr val="000000"/>
                </a:buClr>
                <a:buSzPct val="100000"/>
                <a:buFont typeface="Times New Roman" panose="02020603050405020304" pitchFamily="18" charset="0"/>
                <a:defRPr sz="2300">
                  <a:solidFill>
                    <a:srgbClr val="000000"/>
                  </a:solidFill>
                  <a:latin typeface="Lucida Sans Unicode" panose="020B0602030504020204" pitchFamily="34" charset="0"/>
                  <a:ea typeface="Microsoft YaHei" panose="020B0503020204020204" pitchFamily="34" charset="-122"/>
                </a:defRPr>
              </a:lvl2pPr>
              <a:lvl3pPr>
                <a:spcBef>
                  <a:spcPts val="350"/>
                </a:spcBef>
                <a:buClr>
                  <a:srgbClr val="000000"/>
                </a:buClr>
                <a:buSzPct val="100000"/>
                <a:buFont typeface="Times New Roman" panose="02020603050405020304" pitchFamily="18" charset="0"/>
                <a:defRPr sz="2100">
                  <a:solidFill>
                    <a:srgbClr val="000000"/>
                  </a:solidFill>
                  <a:latin typeface="Lucida Sans Unicode" panose="020B0602030504020204" pitchFamily="34" charset="0"/>
                  <a:ea typeface="Microsoft YaHei" panose="020B0503020204020204" pitchFamily="34" charset="-122"/>
                </a:defRPr>
              </a:lvl3pPr>
              <a:lvl4pPr>
                <a:spcBef>
                  <a:spcPts val="350"/>
                </a:spcBef>
                <a:buClr>
                  <a:srgbClr val="000000"/>
                </a:buClr>
                <a:buSzPct val="100000"/>
                <a:buFont typeface="Times New Roman" panose="02020603050405020304" pitchFamily="18" charset="0"/>
                <a:defRPr sz="1900">
                  <a:solidFill>
                    <a:srgbClr val="000000"/>
                  </a:solidFill>
                  <a:latin typeface="Lucida Sans Unicode" panose="020B060203050402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defRPr>
                  <a:solidFill>
                    <a:srgbClr val="000000"/>
                  </a:solidFill>
                  <a:latin typeface="Lucida Sans Unicode" panose="020B060203050402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defRPr>
                  <a:solidFill>
                    <a:srgbClr val="000000"/>
                  </a:solidFill>
                  <a:latin typeface="Lucida Sans Unicode" panose="020B060203050402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defRPr>
                  <a:solidFill>
                    <a:srgbClr val="000000"/>
                  </a:solidFill>
                  <a:latin typeface="Lucida Sans Unicode" panose="020B060203050402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defRPr>
                  <a:solidFill>
                    <a:srgbClr val="000000"/>
                  </a:solidFill>
                  <a:latin typeface="Lucida Sans Unicode" panose="020B060203050402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defRPr>
                  <a:solidFill>
                    <a:srgbClr val="000000"/>
                  </a:solidFill>
                  <a:latin typeface="Lucida Sans Unicode" panose="020B0602030504020204" pitchFamily="34" charset="0"/>
                  <a:ea typeface="Microsoft YaHei" panose="020B0503020204020204" pitchFamily="34" charset="-122"/>
                </a:defRPr>
              </a:lvl9pPr>
            </a:lstStyle>
            <a:p>
              <a:pPr algn="ctr" eaLnBrk="1" hangingPunct="1">
                <a:spcBef>
                  <a:spcPct val="0"/>
                </a:spcBef>
                <a:buClrTx/>
                <a:buSzTx/>
                <a:buFontTx/>
                <a:buNone/>
              </a:pPr>
              <a:r>
                <a:rPr lang="en-GB" altLang="en-US" sz="1350" dirty="0">
                  <a:solidFill>
                    <a:srgbClr val="00B050"/>
                  </a:solidFill>
                  <a:latin typeface="Calibri" panose="020F0502020204030204" pitchFamily="34" charset="0"/>
                </a:rPr>
                <a:t>Label with appropriate units</a:t>
              </a:r>
            </a:p>
          </p:txBody>
        </p:sp>
        <p:cxnSp>
          <p:nvCxnSpPr>
            <p:cNvPr id="17" name="Straight Arrow Connector 16"/>
            <p:cNvCxnSpPr/>
            <p:nvPr/>
          </p:nvCxnSpPr>
          <p:spPr>
            <a:xfrm>
              <a:off x="1171254" y="4405621"/>
              <a:ext cx="972364" cy="343530"/>
            </a:xfrm>
            <a:prstGeom prst="straightConnector1">
              <a:avLst/>
            </a:prstGeom>
            <a:ln w="38100">
              <a:solidFill>
                <a:srgbClr val="00B050"/>
              </a:solidFill>
              <a:tailEnd type="triangl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33224139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dde39518-7d27-4e5c-bbc1-808e1e2b1526"/>
</p:tagLst>
</file>

<file path=ppt/theme/theme1.xml><?xml version="1.0" encoding="utf-8"?>
<a:theme xmlns:a="http://schemas.openxmlformats.org/drawingml/2006/main" name="Aston University Powerpoint 16_9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Aston University Powerpoint 16_9 (1)</Template>
  <TotalTime>433</TotalTime>
  <Words>3865</Words>
  <Application>Microsoft Macintosh PowerPoint</Application>
  <PresentationFormat>Widescreen</PresentationFormat>
  <Paragraphs>446</Paragraphs>
  <Slides>53</Slides>
  <Notes>17</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Times New Roman</vt:lpstr>
      <vt:lpstr>Wingdings</vt:lpstr>
      <vt:lpstr>Aston University Powerpoint 16_9 (1)</vt:lpstr>
      <vt:lpstr>Report writing</vt:lpstr>
      <vt:lpstr>What makes a piece of work ‘academic’…</vt:lpstr>
      <vt:lpstr>What are the key features of a report? How might this be different to an essay?</vt:lpstr>
      <vt:lpstr>Key features of a report</vt:lpstr>
      <vt:lpstr>Types of report</vt:lpstr>
      <vt:lpstr>PowerPoint Presentation</vt:lpstr>
      <vt:lpstr>Your headings and sub-headings should be specific and informative</vt:lpstr>
      <vt:lpstr>Setting out figures and tables</vt:lpstr>
      <vt:lpstr>Tables and Figures</vt:lpstr>
      <vt:lpstr>MS Word Tip: Use ‘insert caption’ for your table and figures</vt:lpstr>
      <vt:lpstr>Tip: Build your structure first</vt:lpstr>
      <vt:lpstr>What is Academic Writing Style? </vt:lpstr>
      <vt:lpstr>PowerPoint Presentation</vt:lpstr>
      <vt:lpstr>Academic writing style is objective and formal</vt:lpstr>
      <vt:lpstr>You Try… Make these sentences non-personal</vt:lpstr>
      <vt:lpstr>Rewritten…(examples)</vt:lpstr>
      <vt:lpstr>Your writing does not need to be complicated</vt:lpstr>
      <vt:lpstr>Academic writing is clear and concise</vt:lpstr>
      <vt:lpstr>Making writing more concise…</vt:lpstr>
      <vt:lpstr>Academic writing is accurate</vt:lpstr>
      <vt:lpstr>What’s a reference?</vt:lpstr>
      <vt:lpstr>Are you persuaded?</vt:lpstr>
      <vt:lpstr>Are you more persuaded?</vt:lpstr>
      <vt:lpstr>Referencing is essential because…</vt:lpstr>
      <vt:lpstr>Harvard referencing</vt:lpstr>
      <vt:lpstr>When copying words…     (Harvard)</vt:lpstr>
      <vt:lpstr>Writing about ideas you have read in your own words (Harvard)</vt:lpstr>
      <vt:lpstr>IEEE referencing format… </vt:lpstr>
      <vt:lpstr>When copying words (IEEE)…</vt:lpstr>
      <vt:lpstr>Writing about ideas you have read in your own words (IEEE)</vt:lpstr>
      <vt:lpstr>More rules for Harvard style citations…</vt:lpstr>
      <vt:lpstr>You also need to provide in-text citations, for copied images, tables, &amp; diagrams</vt:lpstr>
      <vt:lpstr>Harvard - Reference List (A-Z Author order at end of assignment) </vt:lpstr>
      <vt:lpstr>Key referencing resource:  Cite Them Right online</vt:lpstr>
      <vt:lpstr>PowerPoint Presentation</vt:lpstr>
      <vt:lpstr>‘Cite them right’ then tells you the correct format for your reference</vt:lpstr>
      <vt:lpstr>Create the reference using Harvard ‘rule’ for Journal Articles:</vt:lpstr>
      <vt:lpstr>Create the reference using Harvard ‘rule’ for Journal Articles:</vt:lpstr>
      <vt:lpstr>Create this reference using IEEE ‘rule’ for Journal Articles:</vt:lpstr>
      <vt:lpstr>Create this reference using IEEE ‘rule’ for Journal Articles:</vt:lpstr>
      <vt:lpstr>What is plagiarism?</vt:lpstr>
      <vt:lpstr>Plagiarism can include…</vt:lpstr>
      <vt:lpstr>Plagiarism detection</vt:lpstr>
      <vt:lpstr>Turnitin Similarity report</vt:lpstr>
      <vt:lpstr>Is this plagiarism?</vt:lpstr>
      <vt:lpstr>Yes it is plagiarism – copied text is not in quotation marks +  poor citation placement</vt:lpstr>
      <vt:lpstr>You will also need to consider the quality of the sources you reference!</vt:lpstr>
      <vt:lpstr>Activity</vt:lpstr>
      <vt:lpstr>Decisions, decisions: Evaluating sources of information.</vt:lpstr>
      <vt:lpstr>PowerPoint Presentation</vt:lpstr>
      <vt:lpstr>Finding relevant research</vt:lpstr>
      <vt:lpstr>Resources to help you…</vt:lpstr>
      <vt:lpstr>Learning Development Centre (LDC)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Allett, Nicola</dc:creator>
  <cp:lastModifiedBy>Goudarz Poursharif</cp:lastModifiedBy>
  <cp:revision>58</cp:revision>
  <dcterms:created xsi:type="dcterms:W3CDTF">2021-09-30T12:32:47Z</dcterms:created>
  <dcterms:modified xsi:type="dcterms:W3CDTF">2022-09-05T17:40:21Z</dcterms:modified>
</cp:coreProperties>
</file>